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71" r:id="rId3"/>
    <p:sldId id="259" r:id="rId4"/>
    <p:sldId id="279" r:id="rId5"/>
    <p:sldId id="260" r:id="rId6"/>
    <p:sldId id="281" r:id="rId7"/>
    <p:sldId id="261" r:id="rId8"/>
    <p:sldId id="264" r:id="rId9"/>
    <p:sldId id="274" r:id="rId10"/>
    <p:sldId id="262" r:id="rId11"/>
    <p:sldId id="280" r:id="rId12"/>
    <p:sldId id="265" r:id="rId13"/>
    <p:sldId id="272" r:id="rId14"/>
    <p:sldId id="276" r:id="rId15"/>
    <p:sldId id="275" r:id="rId16"/>
    <p:sldId id="266" r:id="rId17"/>
    <p:sldId id="268" r:id="rId18"/>
    <p:sldId id="269" r:id="rId19"/>
    <p:sldId id="258" r:id="rId20"/>
    <p:sldId id="270" r:id="rId21"/>
    <p:sldId id="277" r:id="rId22"/>
    <p:sldId id="263" r:id="rId23"/>
    <p:sldId id="273" r:id="rId24"/>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DB9F1D-B996-4BA0-9039-613E6AF2E072}" type="datetimeFigureOut">
              <a:rPr lang="fr-FR" smtClean="0"/>
              <a:pPr/>
              <a:t>26/07/2010</a:t>
            </a:fld>
            <a:endParaRPr lang="fr-CA"/>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7CA053-64A5-468B-A4AC-F179676E72A7}" type="slidenum">
              <a:rPr lang="fr-CA" smtClean="0"/>
              <a:pPr/>
              <a:t>‹#›</a:t>
            </a:fld>
            <a:endParaRPr lang="fr-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7CA053-64A5-468B-A4AC-F179676E72A7}" type="slidenum">
              <a:rPr lang="fr-CA" smtClean="0"/>
              <a:pPr/>
              <a:t>5</a:t>
            </a:fld>
            <a:endParaRPr lang="fr-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Rigor,</a:t>
            </a:r>
            <a:r>
              <a:rPr lang="en-US" baseline="0" dirty="0" smtClean="0"/>
              <a:t> relevance, relationships</a:t>
            </a:r>
          </a:p>
          <a:p>
            <a:r>
              <a:rPr lang="en-US" baseline="0" dirty="0" smtClean="0"/>
              <a:t>Creativity critical thinking , connection, collaboration</a:t>
            </a:r>
            <a:endParaRPr lang="en-US" dirty="0"/>
          </a:p>
        </p:txBody>
      </p:sp>
      <p:sp>
        <p:nvSpPr>
          <p:cNvPr id="4" name="Slide Number Placeholder 3"/>
          <p:cNvSpPr>
            <a:spLocks noGrp="1"/>
          </p:cNvSpPr>
          <p:nvPr>
            <p:ph type="sldNum" sz="quarter" idx="10"/>
          </p:nvPr>
        </p:nvSpPr>
        <p:spPr/>
        <p:txBody>
          <a:bodyPr/>
          <a:lstStyle/>
          <a:p>
            <a:fld id="{3F7CA053-64A5-468B-A4AC-F179676E72A7}" type="slidenum">
              <a:rPr lang="fr-CA" smtClean="0"/>
              <a:pPr/>
              <a:t>12</a:t>
            </a:fld>
            <a:endParaRPr lang="fr-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Transparency</a:t>
            </a:r>
          </a:p>
          <a:p>
            <a:endParaRPr lang="en-US" dirty="0"/>
          </a:p>
        </p:txBody>
      </p:sp>
      <p:sp>
        <p:nvSpPr>
          <p:cNvPr id="4" name="Slide Number Placeholder 3"/>
          <p:cNvSpPr>
            <a:spLocks noGrp="1"/>
          </p:cNvSpPr>
          <p:nvPr>
            <p:ph type="sldNum" sz="quarter" idx="10"/>
          </p:nvPr>
        </p:nvSpPr>
        <p:spPr/>
        <p:txBody>
          <a:bodyPr/>
          <a:lstStyle/>
          <a:p>
            <a:fld id="{3F7CA053-64A5-468B-A4AC-F179676E72A7}" type="slidenum">
              <a:rPr lang="fr-CA" smtClean="0"/>
              <a:pPr/>
              <a:t>18</a:t>
            </a:fld>
            <a:endParaRPr lang="fr-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fld id="{3F7CA053-64A5-468B-A4AC-F179676E72A7}" type="slidenum">
              <a:rPr lang="fr-CA" smtClean="0"/>
              <a:pPr/>
              <a:t>22</a:t>
            </a:fld>
            <a:endParaRPr lang="fr-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en-US" smtClean="0"/>
              <a:t>Click to edit Master title style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A"/>
          </a:p>
        </p:txBody>
      </p:sp>
      <p:sp>
        <p:nvSpPr>
          <p:cNvPr id="4" name="Espace réservé de la date 3"/>
          <p:cNvSpPr>
            <a:spLocks noGrp="1"/>
          </p:cNvSpPr>
          <p:nvPr>
            <p:ph type="dt" sz="half" idx="10"/>
          </p:nvPr>
        </p:nvSpPr>
        <p:spPr/>
        <p:txBody>
          <a:bodyPr/>
          <a:lstStyle>
            <a:lvl1pPr>
              <a:defRPr/>
            </a:lvl1pPr>
          </a:lstStyle>
          <a:p>
            <a:pPr>
              <a:defRPr/>
            </a:pPr>
            <a:fld id="{731D72F5-4AE0-4F91-84F6-6991E5097B28}" type="datetimeFigureOut">
              <a:rPr lang="fr-FR"/>
              <a:pPr>
                <a:defRPr/>
              </a:pPr>
              <a:t>26/07/2010</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48FEE943-70E4-4D3E-825C-4798AC1A2B57}" type="slidenum">
              <a:rPr lang="fr-CA"/>
              <a:pPr>
                <a:defRPr/>
              </a:pPr>
              <a:t>‹#›</a:t>
            </a:fld>
            <a:endParaRPr lang="fr-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u texte vertical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e la date 3"/>
          <p:cNvSpPr>
            <a:spLocks noGrp="1"/>
          </p:cNvSpPr>
          <p:nvPr>
            <p:ph type="dt" sz="half" idx="10"/>
          </p:nvPr>
        </p:nvSpPr>
        <p:spPr/>
        <p:txBody>
          <a:bodyPr/>
          <a:lstStyle>
            <a:lvl1pPr>
              <a:defRPr/>
            </a:lvl1pPr>
          </a:lstStyle>
          <a:p>
            <a:pPr>
              <a:defRPr/>
            </a:pPr>
            <a:fld id="{F8166A6B-ED90-47A0-950D-EB3F0A3126B0}" type="datetimeFigureOut">
              <a:rPr lang="fr-FR"/>
              <a:pPr>
                <a:defRPr/>
              </a:pPr>
              <a:t>26/07/2010</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1ECBBB40-65F0-4BF8-8D3D-1B302F8A3BAB}" type="slidenum">
              <a:rPr lang="fr-CA"/>
              <a:pPr>
                <a:defRPr/>
              </a:pPr>
              <a:t>‹#›</a:t>
            </a:fld>
            <a:endParaRPr lang="fr-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en-US" smtClean="0"/>
              <a:t>Click to edit Master title style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e la date 3"/>
          <p:cNvSpPr>
            <a:spLocks noGrp="1"/>
          </p:cNvSpPr>
          <p:nvPr>
            <p:ph type="dt" sz="half" idx="10"/>
          </p:nvPr>
        </p:nvSpPr>
        <p:spPr/>
        <p:txBody>
          <a:bodyPr/>
          <a:lstStyle>
            <a:lvl1pPr>
              <a:defRPr/>
            </a:lvl1pPr>
          </a:lstStyle>
          <a:p>
            <a:pPr>
              <a:defRPr/>
            </a:pPr>
            <a:fld id="{7277C806-A72D-4184-8CE5-0A37A3C18176}" type="datetimeFigureOut">
              <a:rPr lang="fr-FR"/>
              <a:pPr>
                <a:defRPr/>
              </a:pPr>
              <a:t>26/07/2010</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AB693CD3-4225-4A12-B5AE-87BC6FCDDB91}" type="slidenum">
              <a:rPr lang="fr-CA"/>
              <a:pPr>
                <a:defRPr/>
              </a:pPr>
              <a:t>‹#›</a:t>
            </a:fld>
            <a:endParaRPr lang="fr-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u contenu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e la date 3"/>
          <p:cNvSpPr>
            <a:spLocks noGrp="1"/>
          </p:cNvSpPr>
          <p:nvPr>
            <p:ph type="dt" sz="half" idx="10"/>
          </p:nvPr>
        </p:nvSpPr>
        <p:spPr/>
        <p:txBody>
          <a:bodyPr/>
          <a:lstStyle>
            <a:lvl1pPr>
              <a:defRPr/>
            </a:lvl1pPr>
          </a:lstStyle>
          <a:p>
            <a:pPr>
              <a:defRPr/>
            </a:pPr>
            <a:fld id="{CBC1A493-1E86-4F07-9DE5-FB09DF1C1D4B}" type="datetimeFigureOut">
              <a:rPr lang="fr-FR"/>
              <a:pPr>
                <a:defRPr/>
              </a:pPr>
              <a:t>26/07/2010</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4E6B958D-0694-4924-A86B-21DB57236573}" type="slidenum">
              <a:rPr lang="fr-CA"/>
              <a:pPr>
                <a:defRPr/>
              </a:pPr>
              <a:t>‹#›</a:t>
            </a:fld>
            <a:endParaRPr lang="fr-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Espace réservé de la date 3"/>
          <p:cNvSpPr>
            <a:spLocks noGrp="1"/>
          </p:cNvSpPr>
          <p:nvPr>
            <p:ph type="dt" sz="half" idx="10"/>
          </p:nvPr>
        </p:nvSpPr>
        <p:spPr/>
        <p:txBody>
          <a:bodyPr/>
          <a:lstStyle>
            <a:lvl1pPr>
              <a:defRPr/>
            </a:lvl1pPr>
          </a:lstStyle>
          <a:p>
            <a:pPr>
              <a:defRPr/>
            </a:pPr>
            <a:fld id="{EF6A30C4-9E91-4046-886F-CD5B013B801B}" type="datetimeFigureOut">
              <a:rPr lang="fr-FR"/>
              <a:pPr>
                <a:defRPr/>
              </a:pPr>
              <a:t>26/07/2010</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9A3CA66E-1B18-41FC-BBBF-2CB9C82AD7A3}" type="slidenum">
              <a:rPr lang="fr-CA"/>
              <a:pPr>
                <a:defRPr/>
              </a:pPr>
              <a:t>‹#›</a:t>
            </a:fld>
            <a:endParaRPr lang="fr-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5" name="Espace réservé de la date 3"/>
          <p:cNvSpPr>
            <a:spLocks noGrp="1"/>
          </p:cNvSpPr>
          <p:nvPr>
            <p:ph type="dt" sz="half" idx="10"/>
          </p:nvPr>
        </p:nvSpPr>
        <p:spPr/>
        <p:txBody>
          <a:bodyPr/>
          <a:lstStyle>
            <a:lvl1pPr>
              <a:defRPr/>
            </a:lvl1pPr>
          </a:lstStyle>
          <a:p>
            <a:pPr>
              <a:defRPr/>
            </a:pPr>
            <a:fld id="{EAD40F04-595E-4771-B172-1E0CB2E92B51}" type="datetimeFigureOut">
              <a:rPr lang="fr-FR"/>
              <a:pPr>
                <a:defRPr/>
              </a:pPr>
              <a:t>26/07/2010</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E04C8491-D6A5-4A04-824C-DF1A16BB6700}" type="slidenum">
              <a:rPr lang="fr-CA"/>
              <a:pPr>
                <a:defRPr/>
              </a:pPr>
              <a:t>‹#›</a:t>
            </a:fld>
            <a:endParaRPr lang="fr-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en-US" smtClean="0"/>
              <a:t>Click to edit Master title style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7" name="Espace réservé de la date 3"/>
          <p:cNvSpPr>
            <a:spLocks noGrp="1"/>
          </p:cNvSpPr>
          <p:nvPr>
            <p:ph type="dt" sz="half" idx="10"/>
          </p:nvPr>
        </p:nvSpPr>
        <p:spPr/>
        <p:txBody>
          <a:bodyPr/>
          <a:lstStyle>
            <a:lvl1pPr>
              <a:defRPr/>
            </a:lvl1pPr>
          </a:lstStyle>
          <a:p>
            <a:pPr>
              <a:defRPr/>
            </a:pPr>
            <a:fld id="{F004A7B5-1140-411B-9CDA-69B3E22C73FB}" type="datetimeFigureOut">
              <a:rPr lang="fr-FR"/>
              <a:pPr>
                <a:defRPr/>
              </a:pPr>
              <a:t>26/07/2010</a:t>
            </a:fld>
            <a:endParaRPr lang="fr-CA"/>
          </a:p>
        </p:txBody>
      </p:sp>
      <p:sp>
        <p:nvSpPr>
          <p:cNvPr id="8" name="Espace réservé du pied de page 4"/>
          <p:cNvSpPr>
            <a:spLocks noGrp="1"/>
          </p:cNvSpPr>
          <p:nvPr>
            <p:ph type="ftr" sz="quarter" idx="11"/>
          </p:nvPr>
        </p:nvSpPr>
        <p:spPr/>
        <p:txBody>
          <a:bodyPr/>
          <a:lstStyle>
            <a:lvl1pPr>
              <a:defRPr/>
            </a:lvl1pPr>
          </a:lstStyle>
          <a:p>
            <a:pPr>
              <a:defRPr/>
            </a:pPr>
            <a:endParaRPr lang="fr-CA"/>
          </a:p>
        </p:txBody>
      </p:sp>
      <p:sp>
        <p:nvSpPr>
          <p:cNvPr id="9" name="Espace réservé du numéro de diapositive 5"/>
          <p:cNvSpPr>
            <a:spLocks noGrp="1"/>
          </p:cNvSpPr>
          <p:nvPr>
            <p:ph type="sldNum" sz="quarter" idx="12"/>
          </p:nvPr>
        </p:nvSpPr>
        <p:spPr/>
        <p:txBody>
          <a:bodyPr/>
          <a:lstStyle>
            <a:lvl1pPr>
              <a:defRPr/>
            </a:lvl1pPr>
          </a:lstStyle>
          <a:p>
            <a:pPr>
              <a:defRPr/>
            </a:pPr>
            <a:fld id="{943E9991-5BA6-4B12-89DE-1BA775F62054}" type="slidenum">
              <a:rPr lang="fr-CA"/>
              <a:pPr>
                <a:defRPr/>
              </a:pPr>
              <a:t>‹#›</a:t>
            </a:fld>
            <a:endParaRPr lang="fr-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e la date 3"/>
          <p:cNvSpPr>
            <a:spLocks noGrp="1"/>
          </p:cNvSpPr>
          <p:nvPr>
            <p:ph type="dt" sz="half" idx="10"/>
          </p:nvPr>
        </p:nvSpPr>
        <p:spPr/>
        <p:txBody>
          <a:bodyPr/>
          <a:lstStyle>
            <a:lvl1pPr>
              <a:defRPr/>
            </a:lvl1pPr>
          </a:lstStyle>
          <a:p>
            <a:pPr>
              <a:defRPr/>
            </a:pPr>
            <a:fld id="{E5E8AAFD-4299-4BA3-BEF4-9CA24F6A9A84}" type="datetimeFigureOut">
              <a:rPr lang="fr-FR"/>
              <a:pPr>
                <a:defRPr/>
              </a:pPr>
              <a:t>26/07/2010</a:t>
            </a:fld>
            <a:endParaRPr lang="fr-CA"/>
          </a:p>
        </p:txBody>
      </p:sp>
      <p:sp>
        <p:nvSpPr>
          <p:cNvPr id="4" name="Espace réservé du pied de page 4"/>
          <p:cNvSpPr>
            <a:spLocks noGrp="1"/>
          </p:cNvSpPr>
          <p:nvPr>
            <p:ph type="ftr" sz="quarter" idx="11"/>
          </p:nvPr>
        </p:nvSpPr>
        <p:spPr/>
        <p:txBody>
          <a:bodyPr/>
          <a:lstStyle>
            <a:lvl1pPr>
              <a:defRPr/>
            </a:lvl1pPr>
          </a:lstStyle>
          <a:p>
            <a:pPr>
              <a:defRPr/>
            </a:pPr>
            <a:endParaRPr lang="fr-CA"/>
          </a:p>
        </p:txBody>
      </p:sp>
      <p:sp>
        <p:nvSpPr>
          <p:cNvPr id="5" name="Espace réservé du numéro de diapositive 5"/>
          <p:cNvSpPr>
            <a:spLocks noGrp="1"/>
          </p:cNvSpPr>
          <p:nvPr>
            <p:ph type="sldNum" sz="quarter" idx="12"/>
          </p:nvPr>
        </p:nvSpPr>
        <p:spPr/>
        <p:txBody>
          <a:bodyPr/>
          <a:lstStyle>
            <a:lvl1pPr>
              <a:defRPr/>
            </a:lvl1pPr>
          </a:lstStyle>
          <a:p>
            <a:pPr>
              <a:defRPr/>
            </a:pPr>
            <a:fld id="{9E87D73C-2031-492E-B38E-C491368C13D0}" type="slidenum">
              <a:rPr lang="fr-CA"/>
              <a:pPr>
                <a:defRPr/>
              </a:pPr>
              <a:t>‹#›</a:t>
            </a:fld>
            <a:endParaRPr lang="fr-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36926DA9-818E-4FA1-AB8E-0D8F32C1D27D}" type="datetimeFigureOut">
              <a:rPr lang="fr-FR"/>
              <a:pPr>
                <a:defRPr/>
              </a:pPr>
              <a:t>26/07/2010</a:t>
            </a:fld>
            <a:endParaRPr lang="fr-CA"/>
          </a:p>
        </p:txBody>
      </p:sp>
      <p:sp>
        <p:nvSpPr>
          <p:cNvPr id="3" name="Espace réservé du pied de page 4"/>
          <p:cNvSpPr>
            <a:spLocks noGrp="1"/>
          </p:cNvSpPr>
          <p:nvPr>
            <p:ph type="ftr" sz="quarter" idx="11"/>
          </p:nvPr>
        </p:nvSpPr>
        <p:spPr/>
        <p:txBody>
          <a:bodyPr/>
          <a:lstStyle>
            <a:lvl1pPr>
              <a:defRPr/>
            </a:lvl1pPr>
          </a:lstStyle>
          <a:p>
            <a:pPr>
              <a:defRPr/>
            </a:pPr>
            <a:endParaRPr lang="fr-CA"/>
          </a:p>
        </p:txBody>
      </p:sp>
      <p:sp>
        <p:nvSpPr>
          <p:cNvPr id="4" name="Espace réservé du numéro de diapositive 5"/>
          <p:cNvSpPr>
            <a:spLocks noGrp="1"/>
          </p:cNvSpPr>
          <p:nvPr>
            <p:ph type="sldNum" sz="quarter" idx="12"/>
          </p:nvPr>
        </p:nvSpPr>
        <p:spPr/>
        <p:txBody>
          <a:bodyPr/>
          <a:lstStyle>
            <a:lvl1pPr>
              <a:defRPr/>
            </a:lvl1pPr>
          </a:lstStyle>
          <a:p>
            <a:pPr>
              <a:defRPr/>
            </a:pPr>
            <a:fld id="{0D3E873A-DAA7-4191-B399-30D6BF291953}" type="slidenum">
              <a:rPr lang="fr-CA"/>
              <a:pPr>
                <a:defRPr/>
              </a:pPr>
              <a:t>‹#›</a:t>
            </a:fld>
            <a:endParaRPr lang="fr-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3"/>
          <p:cNvSpPr>
            <a:spLocks noGrp="1"/>
          </p:cNvSpPr>
          <p:nvPr>
            <p:ph type="dt" sz="half" idx="10"/>
          </p:nvPr>
        </p:nvSpPr>
        <p:spPr/>
        <p:txBody>
          <a:bodyPr/>
          <a:lstStyle>
            <a:lvl1pPr>
              <a:defRPr/>
            </a:lvl1pPr>
          </a:lstStyle>
          <a:p>
            <a:pPr>
              <a:defRPr/>
            </a:pPr>
            <a:fld id="{0F7AEDC2-A054-4FE4-98B1-11429BA579DC}" type="datetimeFigureOut">
              <a:rPr lang="fr-FR"/>
              <a:pPr>
                <a:defRPr/>
              </a:pPr>
              <a:t>26/07/2010</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B51ED0E2-7683-4C20-B6CB-652102D06959}" type="slidenum">
              <a:rPr lang="fr-CA"/>
              <a:pPr>
                <a:defRPr/>
              </a:pPr>
              <a:t>‹#›</a:t>
            </a:fld>
            <a:endParaRPr lang="fr-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3"/>
          <p:cNvSpPr>
            <a:spLocks noGrp="1"/>
          </p:cNvSpPr>
          <p:nvPr>
            <p:ph type="dt" sz="half" idx="10"/>
          </p:nvPr>
        </p:nvSpPr>
        <p:spPr/>
        <p:txBody>
          <a:bodyPr/>
          <a:lstStyle>
            <a:lvl1pPr>
              <a:defRPr/>
            </a:lvl1pPr>
          </a:lstStyle>
          <a:p>
            <a:pPr>
              <a:defRPr/>
            </a:pPr>
            <a:fld id="{98E6AF50-9A6C-4838-B1B8-C0406834832C}" type="datetimeFigureOut">
              <a:rPr lang="fr-FR"/>
              <a:pPr>
                <a:defRPr/>
              </a:pPr>
              <a:t>26/07/2010</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E9FC8D11-3B1C-4630-A092-1A20EFFA3475}" type="slidenum">
              <a:rPr lang="fr-CA"/>
              <a:pPr>
                <a:defRPr/>
              </a:pPr>
              <a:t>‹#›</a:t>
            </a:fld>
            <a:endParaRPr lang="fr-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8CCC5DAF-87E5-49F5-903F-B90EF21DC3E6}" type="datetimeFigureOut">
              <a:rPr lang="fr-FR"/>
              <a:pPr>
                <a:defRPr/>
              </a:pPr>
              <a:t>26/07/2010</a:t>
            </a:fld>
            <a:endParaRPr lang="fr-CA"/>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fr-CA"/>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8298C9BD-93FD-4762-82A1-52C817A4AA67}" type="slidenum">
              <a:rPr lang="fr-CA"/>
              <a:pPr>
                <a:defRPr/>
              </a:pPr>
              <a:t>‹#›</a:t>
            </a:fld>
            <a:endParaRPr lang="fr-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blog.discoveryeducation.com/assessment/files/2009/02/blackbox_article.pdf"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slide" Target="slide1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 Target="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preadsheets.google.com/viewform?formkey=dGhuZldfendXZUpLazQ4R3pDN0ZfLXc6MA" TargetMode="External"/><Relationship Id="rId2" Type="http://schemas.openxmlformats.org/officeDocument/2006/relationships/hyperlink" Target="http://micdsehelfant.blogspot.com/2010/02/freezing.html"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groups.diigo.com/group/tolch-bio-d" TargetMode="External"/><Relationship Id="rId3" Type="http://schemas.openxmlformats.org/officeDocument/2006/relationships/hyperlink" Target="http://notebook.zoho.com/nb/index.do#bookId=14299000000003013" TargetMode="External"/><Relationship Id="rId7" Type="http://schemas.openxmlformats.org/officeDocument/2006/relationships/hyperlink" Target="http://ietherpad.com/XtAljXV86n"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docs.google.com/Doc?docid=0Aa4DlLhhr2dnZHdmendwN18zcDk0eDZtM3c&amp;hl=en" TargetMode="External"/><Relationship Id="rId5" Type="http://schemas.openxmlformats.org/officeDocument/2006/relationships/hyperlink" Target="http://wiki.micds.org/book/Main_Page/BRIC_Nations/Chapter_1:_Brazil/Economics" TargetMode="External"/><Relationship Id="rId10" Type="http://schemas.openxmlformats.org/officeDocument/2006/relationships/hyperlink" Target="http://micdsehelfant.blogspot.com/2010/02/embed-quizzes.html" TargetMode="External"/><Relationship Id="rId4" Type="http://schemas.openxmlformats.org/officeDocument/2006/relationships/hyperlink" Target="http://wiki.micds.org/wiki/Sellers:Advanced_Chemistry/Heat_of_Fusion/CARDINAL_6" TargetMode="External"/><Relationship Id="rId9" Type="http://schemas.openxmlformats.org/officeDocument/2006/relationships/hyperlink" Target="http://blogs.micds.org/lmittler/"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www.ustream.tv/channel/frederick-douglas-series" TargetMode="External"/><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hyperlink" Target="http://micdsehelfant.blogspot.com/2010/02/calculus-reflection.html"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p://quia.com/" TargetMode="External"/><Relationship Id="rId7" Type="http://schemas.openxmlformats.org/officeDocument/2006/relationships/hyperlink" Target="http://www.mystudiyo.com/" TargetMode="External"/><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hyperlink" Target="http://www.examprofessor.com/" TargetMode="External"/><Relationship Id="rId5" Type="http://schemas.openxmlformats.org/officeDocument/2006/relationships/hyperlink" Target="http://www.eslvideo.com/" TargetMode="External"/><Relationship Id="rId4" Type="http://schemas.openxmlformats.org/officeDocument/2006/relationships/hyperlink" Target="http://www.kubbu.com/"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www.flickr.com/photos/ericbegin/" TargetMode="External"/><Relationship Id="rId4" Type="http://schemas.openxmlformats.org/officeDocument/2006/relationships/hyperlink" Target="http://www.flickr.com/photos/ericbegin/archives/date-posted/2007/11/20/"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Zone_of_proximal_development#cite_note-0" TargetMode="External"/><Relationship Id="rId2" Type="http://schemas.openxmlformats.org/officeDocument/2006/relationships/image" Target="../media/image5.gif"/><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johnnyholland.org/wp-content/uploads/dweck_mindset.jpg"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vodpod.com/watch/1193251-connectivism-in-plain-english"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214438"/>
            <a:ext cx="7772400" cy="1470025"/>
          </a:xfrm>
        </p:spPr>
        <p:txBody>
          <a:bodyPr rtlCol="0">
            <a:normAutofit/>
          </a:bodyPr>
          <a:lstStyle/>
          <a:p>
            <a:pPr fontAlgn="auto">
              <a:spcAft>
                <a:spcPts val="0"/>
              </a:spcAft>
              <a:defRPr/>
            </a:pPr>
            <a:r>
              <a:rPr lang="fr-CA" sz="4000" dirty="0" err="1" smtClean="0">
                <a:solidFill>
                  <a:schemeClr val="tx1">
                    <a:lumMod val="75000"/>
                    <a:lumOff val="25000"/>
                  </a:schemeClr>
                </a:solidFill>
              </a:rPr>
              <a:t>Re</a:t>
            </a:r>
            <a:r>
              <a:rPr lang="fr-CA" sz="4000" dirty="0" smtClean="0">
                <a:solidFill>
                  <a:schemeClr val="tx1">
                    <a:lumMod val="75000"/>
                    <a:lumOff val="25000"/>
                  </a:schemeClr>
                </a:solidFill>
              </a:rPr>
              <a:t>-</a:t>
            </a:r>
            <a:r>
              <a:rPr lang="fr-CA" sz="4000" dirty="0" err="1" smtClean="0">
                <a:solidFill>
                  <a:schemeClr val="tx1">
                    <a:lumMod val="75000"/>
                    <a:lumOff val="25000"/>
                  </a:schemeClr>
                </a:solidFill>
              </a:rPr>
              <a:t>Thinking</a:t>
            </a:r>
            <a:r>
              <a:rPr lang="fr-CA" sz="4000" dirty="0" smtClean="0">
                <a:solidFill>
                  <a:schemeClr val="tx1">
                    <a:lumMod val="75000"/>
                    <a:lumOff val="25000"/>
                  </a:schemeClr>
                </a:solidFill>
              </a:rPr>
              <a:t> </a:t>
            </a:r>
            <a:r>
              <a:rPr lang="fr-CA" sz="4000" dirty="0" err="1" smtClean="0">
                <a:solidFill>
                  <a:schemeClr val="tx1">
                    <a:lumMod val="75000"/>
                    <a:lumOff val="25000"/>
                  </a:schemeClr>
                </a:solidFill>
              </a:rPr>
              <a:t>Assessment</a:t>
            </a:r>
            <a:r>
              <a:rPr lang="fr-CA" sz="4000" dirty="0" smtClean="0">
                <a:solidFill>
                  <a:schemeClr val="tx1">
                    <a:lumMod val="75000"/>
                    <a:lumOff val="25000"/>
                  </a:schemeClr>
                </a:solidFill>
              </a:rPr>
              <a:t/>
            </a:r>
            <a:br>
              <a:rPr lang="fr-CA" sz="4000" dirty="0" smtClean="0">
                <a:solidFill>
                  <a:schemeClr val="tx1">
                    <a:lumMod val="75000"/>
                    <a:lumOff val="25000"/>
                  </a:schemeClr>
                </a:solidFill>
              </a:rPr>
            </a:br>
            <a:endParaRPr lang="fr-CA" sz="4000" dirty="0" smtClean="0">
              <a:solidFill>
                <a:schemeClr val="tx1">
                  <a:lumMod val="75000"/>
                  <a:lumOff val="25000"/>
                </a:schemeClr>
              </a:solidFill>
            </a:endParaRPr>
          </a:p>
        </p:txBody>
      </p:sp>
      <p:sp>
        <p:nvSpPr>
          <p:cNvPr id="3" name="Sous-titre 2"/>
          <p:cNvSpPr>
            <a:spLocks noGrp="1"/>
          </p:cNvSpPr>
          <p:nvPr>
            <p:ph type="subTitle" idx="1"/>
          </p:nvPr>
        </p:nvSpPr>
        <p:spPr>
          <a:xfrm>
            <a:off x="1385888" y="2143116"/>
            <a:ext cx="6400800" cy="1752600"/>
          </a:xfrm>
        </p:spPr>
        <p:txBody>
          <a:bodyPr rtlCol="0">
            <a:normAutofit/>
          </a:bodyPr>
          <a:lstStyle/>
          <a:p>
            <a:pPr fontAlgn="auto">
              <a:spcAft>
                <a:spcPts val="0"/>
              </a:spcAft>
              <a:buFont typeface="Arial" pitchFamily="34" charset="0"/>
              <a:buNone/>
              <a:defRPr/>
            </a:pPr>
            <a:r>
              <a:rPr lang="fr-CA" sz="2800" dirty="0" smtClean="0">
                <a:solidFill>
                  <a:schemeClr val="tx1">
                    <a:lumMod val="75000"/>
                    <a:lumOff val="25000"/>
                  </a:schemeClr>
                </a:solidFill>
              </a:rPr>
              <a:t>It </a:t>
            </a:r>
            <a:r>
              <a:rPr lang="fr-CA" sz="2800" dirty="0" err="1" smtClean="0">
                <a:solidFill>
                  <a:schemeClr val="tx1">
                    <a:lumMod val="75000"/>
                    <a:lumOff val="25000"/>
                  </a:schemeClr>
                </a:solidFill>
              </a:rPr>
              <a:t>Isn’t</a:t>
            </a:r>
            <a:r>
              <a:rPr lang="fr-CA" sz="2800" dirty="0" smtClean="0">
                <a:solidFill>
                  <a:schemeClr val="tx1">
                    <a:lumMod val="75000"/>
                    <a:lumOff val="25000"/>
                  </a:schemeClr>
                </a:solidFill>
              </a:rPr>
              <a:t> Black and White-</a:t>
            </a:r>
          </a:p>
          <a:p>
            <a:pPr fontAlgn="auto">
              <a:spcAft>
                <a:spcPts val="0"/>
              </a:spcAft>
              <a:buFont typeface="Arial" pitchFamily="34" charset="0"/>
              <a:buNone/>
              <a:defRPr/>
            </a:pPr>
            <a:r>
              <a:rPr lang="fr-CA" sz="2800" dirty="0" smtClean="0">
                <a:solidFill>
                  <a:schemeClr val="tx1">
                    <a:lumMod val="75000"/>
                    <a:lumOff val="25000"/>
                  </a:schemeClr>
                </a:solidFill>
              </a:rPr>
              <a:t>It </a:t>
            </a:r>
            <a:r>
              <a:rPr lang="fr-CA" sz="2800" dirty="0" err="1" smtClean="0">
                <a:solidFill>
                  <a:schemeClr val="tx1">
                    <a:lumMod val="75000"/>
                    <a:lumOff val="25000"/>
                  </a:schemeClr>
                </a:solidFill>
              </a:rPr>
              <a:t>Isn’t</a:t>
            </a:r>
            <a:r>
              <a:rPr lang="fr-CA" sz="2800" dirty="0" smtClean="0">
                <a:solidFill>
                  <a:schemeClr val="tx1">
                    <a:lumMod val="75000"/>
                    <a:lumOff val="25000"/>
                  </a:schemeClr>
                </a:solidFill>
              </a:rPr>
              <a:t> </a:t>
            </a:r>
            <a:r>
              <a:rPr lang="fr-CA" sz="2800" dirty="0" err="1" smtClean="0">
                <a:solidFill>
                  <a:schemeClr val="tx1">
                    <a:lumMod val="75000"/>
                    <a:lumOff val="25000"/>
                  </a:schemeClr>
                </a:solidFill>
              </a:rPr>
              <a:t>Scantrons</a:t>
            </a:r>
            <a:endParaRPr lang="fr-CA" sz="2800"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428625" y="285750"/>
            <a:ext cx="8229600" cy="857234"/>
          </a:xfrm>
        </p:spPr>
        <p:txBody>
          <a:bodyPr rtlCol="0">
            <a:normAutofit/>
          </a:bodyPr>
          <a:lstStyle/>
          <a:p>
            <a:pPr fontAlgn="auto">
              <a:spcAft>
                <a:spcPts val="0"/>
              </a:spcAft>
              <a:defRPr/>
            </a:pPr>
            <a:r>
              <a:rPr lang="fr-CA" dirty="0" smtClean="0">
                <a:solidFill>
                  <a:schemeClr val="tx1">
                    <a:lumMod val="75000"/>
                    <a:lumOff val="25000"/>
                  </a:schemeClr>
                </a:solidFill>
              </a:rPr>
              <a:t>Black and </a:t>
            </a:r>
            <a:r>
              <a:rPr lang="fr-CA" dirty="0" err="1" smtClean="0">
                <a:solidFill>
                  <a:schemeClr val="tx1">
                    <a:lumMod val="75000"/>
                    <a:lumOff val="25000"/>
                  </a:schemeClr>
                </a:solidFill>
              </a:rPr>
              <a:t>Wiliam</a:t>
            </a:r>
            <a:endParaRPr lang="fr-CA" dirty="0" smtClean="0">
              <a:solidFill>
                <a:schemeClr val="tx1">
                  <a:lumMod val="75000"/>
                  <a:lumOff val="25000"/>
                </a:schemeClr>
              </a:solidFill>
            </a:endParaRPr>
          </a:p>
        </p:txBody>
      </p:sp>
      <p:sp>
        <p:nvSpPr>
          <p:cNvPr id="3" name="TextBox 2"/>
          <p:cNvSpPr txBox="1"/>
          <p:nvPr/>
        </p:nvSpPr>
        <p:spPr>
          <a:xfrm>
            <a:off x="533400" y="1295400"/>
            <a:ext cx="8610600" cy="5509200"/>
          </a:xfrm>
          <a:prstGeom prst="rect">
            <a:avLst/>
          </a:prstGeom>
          <a:noFill/>
        </p:spPr>
        <p:txBody>
          <a:bodyPr wrap="square" rtlCol="0">
            <a:spAutoFit/>
          </a:bodyPr>
          <a:lstStyle/>
          <a:p>
            <a:pPr>
              <a:buFont typeface="Arial" pitchFamily="34" charset="0"/>
              <a:buChar char="•"/>
            </a:pPr>
            <a:r>
              <a:rPr lang="en-US" sz="2800" dirty="0" smtClean="0"/>
              <a:t>Frequent short tests are better than infrequent long ones.  </a:t>
            </a:r>
          </a:p>
          <a:p>
            <a:pPr>
              <a:buFont typeface="Arial" pitchFamily="34" charset="0"/>
              <a:buChar char="•"/>
            </a:pPr>
            <a:r>
              <a:rPr lang="en-US" sz="2800" dirty="0" smtClean="0"/>
              <a:t>New learning should be tested within about a week of first exposure.  </a:t>
            </a:r>
          </a:p>
          <a:p>
            <a:pPr>
              <a:buFont typeface="Arial" pitchFamily="34" charset="0"/>
              <a:buChar char="•"/>
            </a:pPr>
            <a:r>
              <a:rPr lang="en-US" sz="2800" dirty="0" smtClean="0"/>
              <a:t>Be mindful of the quality of test items and work with other teachers and outside sources to collect good ones. </a:t>
            </a:r>
          </a:p>
          <a:p>
            <a:pPr>
              <a:buFont typeface="Arial" pitchFamily="34" charset="0"/>
              <a:buChar char="•"/>
            </a:pPr>
            <a:r>
              <a:rPr lang="en-US" sz="2800" dirty="0" smtClean="0"/>
              <a:t>Comments alone have more impact on student achievement than comments and grades or grades only.</a:t>
            </a:r>
          </a:p>
          <a:p>
            <a:r>
              <a:rPr lang="en-US" sz="2400" dirty="0" smtClean="0"/>
              <a:t>For more: </a:t>
            </a:r>
            <a:r>
              <a:rPr lang="en-US" sz="2400" dirty="0" smtClean="0">
                <a:hlinkClick r:id="rId3"/>
              </a:rPr>
              <a:t>http://blog.discoveryeducation.com/assessment/files/2009/02/blackbox_article.pdf</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smtClean="0"/>
              <a:t>So what is assessment?  </a:t>
            </a:r>
            <a:endParaRPr lang="en-US" sz="3600" dirty="0"/>
          </a:p>
        </p:txBody>
      </p:sp>
      <p:sp>
        <p:nvSpPr>
          <p:cNvPr id="4" name="Content Placeholder 3"/>
          <p:cNvSpPr>
            <a:spLocks noGrp="1"/>
          </p:cNvSpPr>
          <p:nvPr>
            <p:ph idx="1"/>
          </p:nvPr>
        </p:nvSpPr>
        <p:spPr/>
        <p:txBody>
          <a:bodyPr/>
          <a:lstStyle/>
          <a:p>
            <a:pPr>
              <a:buNone/>
            </a:pPr>
            <a:r>
              <a:rPr lang="en-US" dirty="0" smtClean="0"/>
              <a:t>Black and </a:t>
            </a:r>
            <a:r>
              <a:rPr lang="en-US" dirty="0" err="1" smtClean="0"/>
              <a:t>Wiliam</a:t>
            </a:r>
            <a:r>
              <a:rPr lang="en-US" dirty="0" smtClean="0"/>
              <a:t> define assessment:</a:t>
            </a:r>
          </a:p>
          <a:p>
            <a:pPr>
              <a:buNone/>
            </a:pPr>
            <a:endParaRPr lang="en-US" dirty="0" smtClean="0"/>
          </a:p>
          <a:p>
            <a:pPr>
              <a:buNone/>
            </a:pPr>
            <a:r>
              <a:rPr lang="en-US" dirty="0" smtClean="0"/>
              <a:t>	 “…to include all activities that teachers and students undertake to get information that can be used diagnostically to alter teaching and learning.” </a:t>
            </a:r>
            <a:r>
              <a:rPr lang="en-US" sz="1600" dirty="0" smtClean="0"/>
              <a:t>http://pareonline.net/getvn.asp?v=8&amp;n=9 </a:t>
            </a:r>
          </a:p>
          <a:p>
            <a:pPr>
              <a:buNone/>
            </a:pPr>
            <a:endParaRPr lang="en-US" dirty="0" smtClean="0"/>
          </a:p>
          <a:p>
            <a:pPr>
              <a:buNone/>
            </a:pPr>
            <a:r>
              <a:rPr lang="en-US" dirty="0" smtClean="0"/>
              <a:t>Formative when information is used to adapt teaching and learning!</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625" y="285750"/>
            <a:ext cx="8229600" cy="857234"/>
          </a:xfrm>
        </p:spPr>
        <p:txBody>
          <a:bodyPr rtlCol="0">
            <a:normAutofit/>
          </a:bodyPr>
          <a:lstStyle/>
          <a:p>
            <a:pPr fontAlgn="auto">
              <a:spcAft>
                <a:spcPts val="0"/>
              </a:spcAft>
              <a:defRPr/>
            </a:pPr>
            <a:r>
              <a:rPr lang="fr-CA" dirty="0" err="1" smtClean="0">
                <a:solidFill>
                  <a:schemeClr val="tx1">
                    <a:lumMod val="75000"/>
                    <a:lumOff val="25000"/>
                  </a:schemeClr>
                </a:solidFill>
              </a:rPr>
              <a:t>Blending</a:t>
            </a:r>
            <a:r>
              <a:rPr lang="fr-CA" dirty="0" smtClean="0">
                <a:solidFill>
                  <a:schemeClr val="tx1">
                    <a:lumMod val="75000"/>
                    <a:lumOff val="25000"/>
                  </a:schemeClr>
                </a:solidFill>
              </a:rPr>
              <a:t> </a:t>
            </a:r>
            <a:r>
              <a:rPr lang="fr-CA" dirty="0" err="1" smtClean="0">
                <a:solidFill>
                  <a:schemeClr val="tx1">
                    <a:lumMod val="75000"/>
                    <a:lumOff val="25000"/>
                  </a:schemeClr>
                </a:solidFill>
              </a:rPr>
              <a:t>Theory</a:t>
            </a:r>
            <a:endParaRPr lang="fr-CA" dirty="0" smtClean="0">
              <a:solidFill>
                <a:schemeClr val="tx1">
                  <a:lumMod val="75000"/>
                  <a:lumOff val="25000"/>
                </a:schemeClr>
              </a:solidFill>
            </a:endParaRPr>
          </a:p>
        </p:txBody>
      </p:sp>
      <p:pic>
        <p:nvPicPr>
          <p:cNvPr id="2050" name="Picture 2"/>
          <p:cNvPicPr>
            <a:picLocks noChangeAspect="1" noChangeArrowheads="1"/>
          </p:cNvPicPr>
          <p:nvPr/>
        </p:nvPicPr>
        <p:blipFill>
          <a:blip r:embed="rId3" cstate="print"/>
          <a:srcRect l="1920" t="23040" r="19200" b="15360"/>
          <a:stretch>
            <a:fillRect/>
          </a:stretch>
        </p:blipFill>
        <p:spPr bwMode="auto">
          <a:xfrm>
            <a:off x="990600" y="1371600"/>
            <a:ext cx="7376200" cy="5760318"/>
          </a:xfrm>
          <a:prstGeom prst="rect">
            <a:avLst/>
          </a:prstGeom>
          <a:noFill/>
          <a:ln w="9525">
            <a:noFill/>
            <a:miter lim="800000"/>
            <a:headEnd/>
            <a:tailEnd/>
          </a:ln>
        </p:spPr>
      </p:pic>
      <p:sp>
        <p:nvSpPr>
          <p:cNvPr id="4" name="Rectangle 3">
            <a:hlinkClick r:id="rId4" action="ppaction://hlinksldjump"/>
          </p:cNvPr>
          <p:cNvSpPr/>
          <p:nvPr/>
        </p:nvSpPr>
        <p:spPr>
          <a:xfrm>
            <a:off x="7086600" y="6019800"/>
            <a:ext cx="838200" cy="533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a:hlinkClick r:id="rId2" action="ppaction://hlinksldjump"/>
          </p:cNvPr>
          <p:cNvPicPr>
            <a:picLocks noChangeAspect="1" noChangeArrowheads="1"/>
          </p:cNvPicPr>
          <p:nvPr/>
        </p:nvPicPr>
        <p:blipFill>
          <a:blip r:embed="rId3" cstate="print"/>
          <a:srcRect/>
          <a:stretch>
            <a:fillRect/>
          </a:stretch>
        </p:blipFill>
        <p:spPr bwMode="auto">
          <a:xfrm>
            <a:off x="152400" y="152400"/>
            <a:ext cx="8788400" cy="6591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p:cNvSpPr>
          <p:nvPr/>
        </p:nvSpPr>
        <p:spPr>
          <a:xfrm>
            <a:off x="914400" y="228600"/>
            <a:ext cx="6172200" cy="857234"/>
          </a:xfrm>
          <a:prstGeom prst="rect">
            <a:avLst/>
          </a:prstGeom>
        </p:spPr>
        <p:txBody>
          <a:bodyPr rtlCol="0">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A" sz="4400" b="1" i="0" u="none" strike="noStrike" kern="1200" cap="none" spc="0" normalizeH="0" baseline="0" noProof="0" dirty="0" smtClean="0">
                <a:ln>
                  <a:noFill/>
                </a:ln>
                <a:solidFill>
                  <a:schemeClr val="tx1"/>
                </a:solidFill>
                <a:effectLst/>
                <a:uLnTx/>
                <a:uFillTx/>
                <a:latin typeface="+mj-lt"/>
                <a:ea typeface="+mj-ea"/>
                <a:cs typeface="+mj-cs"/>
              </a:rPr>
              <a:t>TPACK MODEL</a:t>
            </a:r>
          </a:p>
        </p:txBody>
      </p:sp>
      <p:pic>
        <p:nvPicPr>
          <p:cNvPr id="3" name="Picture 2"/>
          <p:cNvPicPr>
            <a:picLocks noChangeAspect="1" noChangeArrowheads="1"/>
          </p:cNvPicPr>
          <p:nvPr/>
        </p:nvPicPr>
        <p:blipFill>
          <a:blip r:embed="rId2" cstate="print"/>
          <a:srcRect/>
          <a:stretch>
            <a:fillRect/>
          </a:stretch>
        </p:blipFill>
        <p:spPr bwMode="auto">
          <a:xfrm>
            <a:off x="914400" y="990600"/>
            <a:ext cx="5582412" cy="5638800"/>
          </a:xfrm>
          <a:prstGeom prst="rect">
            <a:avLst/>
          </a:prstGeom>
          <a:noFill/>
          <a:ln w="9525">
            <a:noFill/>
            <a:miter lim="800000"/>
            <a:headEnd/>
            <a:tailEnd/>
          </a:ln>
        </p:spPr>
      </p:pic>
      <p:sp>
        <p:nvSpPr>
          <p:cNvPr id="4" name="TextBox 3"/>
          <p:cNvSpPr txBox="1"/>
          <p:nvPr/>
        </p:nvSpPr>
        <p:spPr>
          <a:xfrm>
            <a:off x="6248400" y="4876800"/>
            <a:ext cx="2895600" cy="1200329"/>
          </a:xfrm>
          <a:prstGeom prst="rect">
            <a:avLst/>
          </a:prstGeom>
          <a:solidFill>
            <a:schemeClr val="bg1"/>
          </a:solidFill>
        </p:spPr>
        <p:txBody>
          <a:bodyPr wrap="square" rtlCol="0">
            <a:spAutoFit/>
          </a:bodyPr>
          <a:lstStyle/>
          <a:p>
            <a:r>
              <a:rPr lang="en-US" sz="3600" dirty="0" smtClean="0"/>
              <a:t>Teach to the Sweet Spot!</a:t>
            </a:r>
            <a:endParaRPr lang="en-US" sz="3600" dirty="0"/>
          </a:p>
        </p:txBody>
      </p:sp>
      <p:sp>
        <p:nvSpPr>
          <p:cNvPr id="5" name="Right Arrow 4"/>
          <p:cNvSpPr/>
          <p:nvPr/>
        </p:nvSpPr>
        <p:spPr>
          <a:xfrm rot="12282178">
            <a:off x="3597226" y="4491483"/>
            <a:ext cx="2863945" cy="33821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Assess what we value!</a:t>
            </a:r>
            <a:br>
              <a:rPr lang="en-US" dirty="0" smtClean="0"/>
            </a:br>
            <a:endParaRPr lang="en-US" dirty="0"/>
          </a:p>
        </p:txBody>
      </p:sp>
      <p:sp>
        <p:nvSpPr>
          <p:cNvPr id="3" name="Subtitle 2"/>
          <p:cNvSpPr>
            <a:spLocks noGrp="1"/>
          </p:cNvSpPr>
          <p:nvPr>
            <p:ph type="subTitle" idx="1"/>
          </p:nvPr>
        </p:nvSpPr>
        <p:spPr/>
        <p:txBody>
          <a:bodyPr/>
          <a:lstStyle/>
          <a:p>
            <a:r>
              <a:rPr lang="en-US" dirty="0" smtClean="0"/>
              <a:t>We’ve created a culture in which students learn what we assess!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Assessment </a:t>
            </a:r>
            <a:endParaRPr lang="en-US" dirty="0"/>
          </a:p>
        </p:txBody>
      </p:sp>
      <p:sp>
        <p:nvSpPr>
          <p:cNvPr id="3" name="Content Placeholder 2"/>
          <p:cNvSpPr>
            <a:spLocks noGrp="1"/>
          </p:cNvSpPr>
          <p:nvPr>
            <p:ph idx="1"/>
          </p:nvPr>
        </p:nvSpPr>
        <p:spPr/>
        <p:txBody>
          <a:bodyPr/>
          <a:lstStyle/>
          <a:p>
            <a:r>
              <a:rPr lang="en-US" sz="4000" dirty="0" smtClean="0"/>
              <a:t>Diagnostic</a:t>
            </a:r>
          </a:p>
          <a:p>
            <a:r>
              <a:rPr lang="en-US" sz="4000" dirty="0" smtClean="0"/>
              <a:t>Formative</a:t>
            </a:r>
          </a:p>
          <a:p>
            <a:r>
              <a:rPr lang="en-US" sz="4000" dirty="0" smtClean="0"/>
              <a:t>Peer/Self/</a:t>
            </a:r>
            <a:r>
              <a:rPr lang="en-US" sz="4000" dirty="0" err="1" smtClean="0"/>
              <a:t>Metacognitive</a:t>
            </a:r>
            <a:endParaRPr lang="en-US" sz="4000" dirty="0" smtClean="0"/>
          </a:p>
          <a:p>
            <a:r>
              <a:rPr lang="en-US" sz="4000" dirty="0" smtClean="0"/>
              <a:t>Portfolio</a:t>
            </a:r>
          </a:p>
          <a:p>
            <a:r>
              <a:rPr lang="en-US" sz="4000" dirty="0" smtClean="0"/>
              <a:t>Summative</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Diagnostic</a:t>
            </a:r>
            <a:endParaRPr lang="en-US" dirty="0"/>
          </a:p>
        </p:txBody>
      </p:sp>
      <p:sp>
        <p:nvSpPr>
          <p:cNvPr id="3" name="Content Placeholder 2"/>
          <p:cNvSpPr>
            <a:spLocks noGrp="1"/>
          </p:cNvSpPr>
          <p:nvPr>
            <p:ph idx="1"/>
          </p:nvPr>
        </p:nvSpPr>
        <p:spPr>
          <a:xfrm>
            <a:off x="457200" y="4114800"/>
            <a:ext cx="8229600" cy="4525963"/>
          </a:xfrm>
        </p:spPr>
        <p:txBody>
          <a:bodyPr/>
          <a:lstStyle/>
          <a:p>
            <a:r>
              <a:rPr lang="en-US" dirty="0" smtClean="0">
                <a:hlinkClick r:id="rId2"/>
              </a:rPr>
              <a:t>Blog Prompts</a:t>
            </a:r>
            <a:endParaRPr lang="en-US" dirty="0" smtClean="0"/>
          </a:p>
          <a:p>
            <a:endParaRPr lang="en-US" dirty="0" smtClean="0"/>
          </a:p>
          <a:p>
            <a:r>
              <a:rPr lang="en-US" dirty="0" smtClean="0">
                <a:hlinkClick r:id="rId3"/>
              </a:rPr>
              <a:t>Google Forms</a:t>
            </a:r>
            <a:endParaRPr lang="en-US" dirty="0" smtClean="0"/>
          </a:p>
          <a:p>
            <a:endParaRPr lang="en-US" dirty="0" smtClean="0"/>
          </a:p>
          <a:p>
            <a:endParaRPr lang="en-US" dirty="0"/>
          </a:p>
        </p:txBody>
      </p:sp>
      <p:sp>
        <p:nvSpPr>
          <p:cNvPr id="4" name="TextBox 3"/>
          <p:cNvSpPr txBox="1"/>
          <p:nvPr/>
        </p:nvSpPr>
        <p:spPr>
          <a:xfrm>
            <a:off x="609600" y="1524000"/>
            <a:ext cx="7848600" cy="2677656"/>
          </a:xfrm>
          <a:prstGeom prst="rect">
            <a:avLst/>
          </a:prstGeom>
          <a:noFill/>
        </p:spPr>
        <p:txBody>
          <a:bodyPr wrap="square" rtlCol="0">
            <a:spAutoFit/>
          </a:bodyPr>
          <a:lstStyle/>
          <a:p>
            <a:r>
              <a:rPr lang="en-US" sz="2800" dirty="0" smtClean="0"/>
              <a:t>Diagnostic assessments (also known as pre-assessments) provide instructors with information about student's prior knowledge and misconceptions before beginning a learning activity</a:t>
            </a:r>
          </a:p>
          <a:p>
            <a:endParaRPr lang="en-US"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Formative</a:t>
            </a:r>
            <a:endParaRPr lang="en-US" dirty="0"/>
          </a:p>
        </p:txBody>
      </p:sp>
      <p:sp>
        <p:nvSpPr>
          <p:cNvPr id="3" name="Content Placeholder 2"/>
          <p:cNvSpPr>
            <a:spLocks noGrp="1"/>
          </p:cNvSpPr>
          <p:nvPr>
            <p:ph idx="1"/>
          </p:nvPr>
        </p:nvSpPr>
        <p:spPr>
          <a:xfrm>
            <a:off x="304800" y="1066800"/>
            <a:ext cx="8229600" cy="4525963"/>
          </a:xfrm>
        </p:spPr>
        <p:txBody>
          <a:bodyPr/>
          <a:lstStyle/>
          <a:p>
            <a:r>
              <a:rPr lang="en-US" dirty="0" smtClean="0"/>
              <a:t>Homework (</a:t>
            </a:r>
            <a:r>
              <a:rPr lang="en-US" dirty="0" err="1" smtClean="0"/>
              <a:t>ReThinking</a:t>
            </a:r>
            <a:r>
              <a:rPr lang="en-US" dirty="0" smtClean="0"/>
              <a:t> Homework)</a:t>
            </a:r>
          </a:p>
          <a:p>
            <a:r>
              <a:rPr lang="en-US" dirty="0" smtClean="0"/>
              <a:t>Research </a:t>
            </a:r>
          </a:p>
          <a:p>
            <a:pPr lvl="1"/>
            <a:r>
              <a:rPr lang="en-US" dirty="0" err="1" smtClean="0">
                <a:hlinkClick r:id="rId3"/>
              </a:rPr>
              <a:t>Zoho</a:t>
            </a:r>
            <a:r>
              <a:rPr lang="en-US" dirty="0" smtClean="0">
                <a:hlinkClick r:id="rId3"/>
              </a:rPr>
              <a:t> Notebook</a:t>
            </a:r>
            <a:endParaRPr lang="en-US" dirty="0" smtClean="0"/>
          </a:p>
          <a:p>
            <a:pPr lvl="1"/>
            <a:r>
              <a:rPr lang="en-US" dirty="0" smtClean="0"/>
              <a:t>OneNote Notebooks</a:t>
            </a:r>
          </a:p>
          <a:p>
            <a:r>
              <a:rPr lang="en-US" dirty="0" smtClean="0">
                <a:hlinkClick r:id="rId4"/>
              </a:rPr>
              <a:t>Lab reports </a:t>
            </a:r>
            <a:r>
              <a:rPr lang="en-US" dirty="0" smtClean="0"/>
              <a:t>and </a:t>
            </a:r>
            <a:r>
              <a:rPr lang="en-US" dirty="0" err="1" smtClean="0">
                <a:hlinkClick r:id="rId5"/>
              </a:rPr>
              <a:t>WikiBooks</a:t>
            </a:r>
            <a:endParaRPr lang="en-US" dirty="0" smtClean="0"/>
          </a:p>
          <a:p>
            <a:pPr marL="342900" lvl="1" indent="-342900">
              <a:buFont typeface="Arial" charset="0"/>
              <a:buChar char="•"/>
            </a:pPr>
            <a:r>
              <a:rPr lang="en-US" sz="3200" dirty="0" smtClean="0"/>
              <a:t>Shared </a:t>
            </a:r>
            <a:r>
              <a:rPr lang="en-US" sz="3200" dirty="0" smtClean="0">
                <a:hlinkClick r:id="rId6"/>
              </a:rPr>
              <a:t>Google Docs </a:t>
            </a:r>
            <a:r>
              <a:rPr lang="en-US" sz="3200" dirty="0" smtClean="0"/>
              <a:t>(writing and presentations) or </a:t>
            </a:r>
            <a:r>
              <a:rPr lang="en-US" sz="3200" dirty="0" smtClean="0">
                <a:hlinkClick r:id="rId7"/>
              </a:rPr>
              <a:t>iEtherpad.com</a:t>
            </a:r>
            <a:endParaRPr lang="en-US" sz="3200" dirty="0" smtClean="0"/>
          </a:p>
          <a:p>
            <a:r>
              <a:rPr lang="en-US" dirty="0" smtClean="0"/>
              <a:t>Reading Assignments (</a:t>
            </a:r>
            <a:r>
              <a:rPr lang="en-US" dirty="0" err="1" smtClean="0">
                <a:hlinkClick r:id="rId8"/>
              </a:rPr>
              <a:t>Diigo</a:t>
            </a:r>
            <a:r>
              <a:rPr lang="en-US" dirty="0" smtClean="0"/>
              <a:t>)</a:t>
            </a:r>
          </a:p>
          <a:p>
            <a:r>
              <a:rPr lang="en-US" dirty="0" smtClean="0"/>
              <a:t>Blogs (</a:t>
            </a:r>
            <a:r>
              <a:rPr lang="en-US" dirty="0" err="1" smtClean="0">
                <a:hlinkClick r:id="rId9"/>
              </a:rPr>
              <a:t>Mittler</a:t>
            </a:r>
            <a:r>
              <a:rPr lang="en-US" dirty="0" smtClean="0"/>
              <a:t>)</a:t>
            </a:r>
          </a:p>
          <a:p>
            <a:r>
              <a:rPr lang="en-US" dirty="0" smtClean="0">
                <a:hlinkClick r:id="rId10"/>
              </a:rPr>
              <a:t>Quizzes</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2357438" y="274638"/>
            <a:ext cx="6329362" cy="1143000"/>
          </a:xfrm>
        </p:spPr>
        <p:txBody>
          <a:bodyPr rtlCol="0">
            <a:normAutofit/>
          </a:bodyPr>
          <a:lstStyle/>
          <a:p>
            <a:pPr algn="l" fontAlgn="auto">
              <a:spcAft>
                <a:spcPts val="0"/>
              </a:spcAft>
              <a:defRPr/>
            </a:pPr>
            <a:r>
              <a:rPr lang="fr-CA" dirty="0" smtClean="0">
                <a:solidFill>
                  <a:schemeClr val="tx1">
                    <a:lumMod val="75000"/>
                    <a:lumOff val="25000"/>
                  </a:schemeClr>
                </a:solidFill>
              </a:rPr>
              <a:t>Peer/Self/</a:t>
            </a:r>
            <a:r>
              <a:rPr lang="fr-CA" dirty="0" err="1" smtClean="0">
                <a:solidFill>
                  <a:schemeClr val="tx1">
                    <a:lumMod val="75000"/>
                    <a:lumOff val="25000"/>
                  </a:schemeClr>
                </a:solidFill>
              </a:rPr>
              <a:t>Metacognitive</a:t>
            </a:r>
            <a:endParaRPr lang="fr-CA" dirty="0" smtClean="0">
              <a:solidFill>
                <a:schemeClr val="tx1">
                  <a:lumMod val="75000"/>
                  <a:lumOff val="25000"/>
                </a:schemeClr>
              </a:solidFill>
            </a:endParaRPr>
          </a:p>
        </p:txBody>
      </p:sp>
      <p:sp>
        <p:nvSpPr>
          <p:cNvPr id="3" name="Espace réservé du contenu 2"/>
          <p:cNvSpPr>
            <a:spLocks noGrp="1"/>
          </p:cNvSpPr>
          <p:nvPr>
            <p:ph idx="1"/>
          </p:nvPr>
        </p:nvSpPr>
        <p:spPr>
          <a:xfrm>
            <a:off x="2357438" y="1600200"/>
            <a:ext cx="6329362" cy="4525963"/>
          </a:xfrm>
        </p:spPr>
        <p:txBody>
          <a:bodyPr rtlCol="0">
            <a:normAutofit/>
          </a:bodyPr>
          <a:lstStyle/>
          <a:p>
            <a:pPr fontAlgn="auto">
              <a:spcAft>
                <a:spcPts val="0"/>
              </a:spcAft>
              <a:buFont typeface="Arial" pitchFamily="34" charset="0"/>
              <a:buChar char="•"/>
              <a:defRPr/>
            </a:pPr>
            <a:r>
              <a:rPr lang="fr-CA" dirty="0" err="1" smtClean="0">
                <a:solidFill>
                  <a:schemeClr val="tx1">
                    <a:lumMod val="75000"/>
                    <a:lumOff val="25000"/>
                  </a:schemeClr>
                </a:solidFill>
              </a:rPr>
              <a:t>Creative</a:t>
            </a:r>
            <a:r>
              <a:rPr lang="fr-CA" dirty="0" smtClean="0">
                <a:solidFill>
                  <a:schemeClr val="tx1">
                    <a:lumMod val="75000"/>
                    <a:lumOff val="25000"/>
                  </a:schemeClr>
                </a:solidFill>
              </a:rPr>
              <a:t> </a:t>
            </a:r>
            <a:r>
              <a:rPr lang="fr-CA" dirty="0" err="1" smtClean="0">
                <a:solidFill>
                  <a:schemeClr val="tx1">
                    <a:lumMod val="75000"/>
                    <a:lumOff val="25000"/>
                  </a:schemeClr>
                </a:solidFill>
              </a:rPr>
              <a:t>Writing</a:t>
            </a:r>
            <a:r>
              <a:rPr lang="fr-CA" dirty="0" smtClean="0">
                <a:solidFill>
                  <a:schemeClr val="tx1">
                    <a:lumMod val="75000"/>
                    <a:lumOff val="25000"/>
                  </a:schemeClr>
                </a:solidFill>
              </a:rPr>
              <a:t> (</a:t>
            </a:r>
            <a:r>
              <a:rPr lang="fr-CA" dirty="0" err="1" smtClean="0">
                <a:solidFill>
                  <a:schemeClr val="tx1">
                    <a:lumMod val="75000"/>
                    <a:lumOff val="25000"/>
                  </a:schemeClr>
                </a:solidFill>
              </a:rPr>
              <a:t>examples</a:t>
            </a:r>
            <a:r>
              <a:rPr lang="fr-CA" dirty="0" smtClean="0">
                <a:solidFill>
                  <a:schemeClr val="tx1">
                    <a:lumMod val="75000"/>
                    <a:lumOff val="25000"/>
                  </a:schemeClr>
                </a:solidFill>
              </a:rPr>
              <a:t>)</a:t>
            </a:r>
          </a:p>
          <a:p>
            <a:pPr fontAlgn="auto">
              <a:spcAft>
                <a:spcPts val="0"/>
              </a:spcAft>
              <a:buFont typeface="Arial" pitchFamily="34" charset="0"/>
              <a:buChar char="•"/>
              <a:defRPr/>
            </a:pPr>
            <a:r>
              <a:rPr lang="fr-CA" dirty="0" smtClean="0">
                <a:solidFill>
                  <a:schemeClr val="tx1">
                    <a:lumMod val="75000"/>
                    <a:lumOff val="25000"/>
                  </a:schemeClr>
                </a:solidFill>
                <a:hlinkClick r:id="rId3"/>
              </a:rPr>
              <a:t>Frederick Douglas </a:t>
            </a:r>
            <a:r>
              <a:rPr lang="fr-CA" dirty="0" err="1" smtClean="0">
                <a:solidFill>
                  <a:schemeClr val="tx1">
                    <a:lumMod val="75000"/>
                    <a:lumOff val="25000"/>
                  </a:schemeClr>
                </a:solidFill>
                <a:hlinkClick r:id="rId3"/>
              </a:rPr>
              <a:t>Presentations</a:t>
            </a:r>
            <a:endParaRPr lang="fr-CA" dirty="0" smtClean="0">
              <a:solidFill>
                <a:schemeClr val="tx1">
                  <a:lumMod val="75000"/>
                  <a:lumOff val="25000"/>
                </a:schemeClr>
              </a:solidFill>
            </a:endParaRPr>
          </a:p>
          <a:p>
            <a:pPr fontAlgn="auto">
              <a:spcAft>
                <a:spcPts val="0"/>
              </a:spcAft>
              <a:buFont typeface="Arial" pitchFamily="34" charset="0"/>
              <a:buChar char="•"/>
              <a:defRPr/>
            </a:pPr>
            <a:r>
              <a:rPr lang="fr-CA" dirty="0" smtClean="0">
                <a:solidFill>
                  <a:schemeClr val="tx1">
                    <a:lumMod val="75000"/>
                    <a:lumOff val="25000"/>
                  </a:schemeClr>
                </a:solidFill>
                <a:hlinkClick r:id="rId4"/>
              </a:rPr>
              <a:t>Blog </a:t>
            </a:r>
            <a:r>
              <a:rPr lang="fr-CA" dirty="0" err="1" smtClean="0">
                <a:solidFill>
                  <a:schemeClr val="tx1">
                    <a:lumMod val="75000"/>
                    <a:lumOff val="25000"/>
                  </a:schemeClr>
                </a:solidFill>
                <a:hlinkClick r:id="rId4"/>
              </a:rPr>
              <a:t>Reflections</a:t>
            </a:r>
            <a:endParaRPr lang="fr-CA" dirty="0" smtClean="0">
              <a:solidFill>
                <a:schemeClr val="tx1">
                  <a:lumMod val="75000"/>
                  <a:lumOff val="25000"/>
                </a:schemeClr>
              </a:solidFill>
            </a:endParaRPr>
          </a:p>
          <a:p>
            <a:pPr fontAlgn="auto">
              <a:spcAft>
                <a:spcPts val="0"/>
              </a:spcAft>
              <a:buFont typeface="Arial" pitchFamily="34" charset="0"/>
              <a:buChar char="•"/>
              <a:defRPr/>
            </a:pPr>
            <a:endParaRPr lang="fr-CA"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214438"/>
            <a:ext cx="7772400" cy="3205162"/>
          </a:xfrm>
        </p:spPr>
        <p:txBody>
          <a:bodyPr rtlCol="0">
            <a:normAutofit/>
          </a:bodyPr>
          <a:lstStyle/>
          <a:p>
            <a:pPr fontAlgn="auto">
              <a:spcAft>
                <a:spcPts val="0"/>
              </a:spcAft>
              <a:defRPr/>
            </a:pPr>
            <a:r>
              <a:rPr lang="fr-CA" sz="4000" dirty="0" err="1" smtClean="0">
                <a:solidFill>
                  <a:schemeClr val="tx1">
                    <a:lumMod val="75000"/>
                    <a:lumOff val="25000"/>
                  </a:schemeClr>
                </a:solidFill>
              </a:rPr>
              <a:t>Conversational</a:t>
            </a:r>
            <a:r>
              <a:rPr lang="fr-CA" sz="4000" dirty="0" smtClean="0">
                <a:solidFill>
                  <a:schemeClr val="tx1">
                    <a:lumMod val="75000"/>
                    <a:lumOff val="25000"/>
                  </a:schemeClr>
                </a:solidFill>
              </a:rPr>
              <a:t> Format</a:t>
            </a:r>
            <a:br>
              <a:rPr lang="fr-CA" sz="4000" dirty="0" smtClean="0">
                <a:solidFill>
                  <a:schemeClr val="tx1">
                    <a:lumMod val="75000"/>
                    <a:lumOff val="25000"/>
                  </a:schemeClr>
                </a:solidFill>
              </a:rPr>
            </a:br>
            <a:r>
              <a:rPr lang="fr-CA" sz="4000" dirty="0" err="1" smtClean="0">
                <a:solidFill>
                  <a:schemeClr val="tx1">
                    <a:lumMod val="75000"/>
                    <a:lumOff val="25000"/>
                  </a:schemeClr>
                </a:solidFill>
              </a:rPr>
              <a:t>Ideas</a:t>
            </a:r>
            <a:r>
              <a:rPr lang="fr-CA" sz="4000" dirty="0" smtClean="0">
                <a:solidFill>
                  <a:schemeClr val="tx1">
                    <a:lumMod val="75000"/>
                    <a:lumOff val="25000"/>
                  </a:schemeClr>
                </a:solidFill>
              </a:rPr>
              <a:t/>
            </a:r>
            <a:br>
              <a:rPr lang="fr-CA" sz="4000" dirty="0" smtClean="0">
                <a:solidFill>
                  <a:schemeClr val="tx1">
                    <a:lumMod val="75000"/>
                    <a:lumOff val="25000"/>
                  </a:schemeClr>
                </a:solidFill>
              </a:rPr>
            </a:br>
            <a:r>
              <a:rPr lang="fr-CA" sz="4000" dirty="0" err="1" smtClean="0">
                <a:solidFill>
                  <a:schemeClr val="tx1">
                    <a:lumMod val="75000"/>
                    <a:lumOff val="25000"/>
                  </a:schemeClr>
                </a:solidFill>
              </a:rPr>
              <a:t>Practical</a:t>
            </a:r>
            <a:r>
              <a:rPr lang="fr-CA" sz="4000" dirty="0" smtClean="0">
                <a:solidFill>
                  <a:schemeClr val="tx1">
                    <a:lumMod val="75000"/>
                    <a:lumOff val="25000"/>
                  </a:schemeClr>
                </a:solidFill>
              </a:rPr>
              <a:t> </a:t>
            </a:r>
            <a:r>
              <a:rPr lang="fr-CA" sz="4000" dirty="0" err="1" smtClean="0">
                <a:solidFill>
                  <a:schemeClr val="tx1">
                    <a:lumMod val="75000"/>
                    <a:lumOff val="25000"/>
                  </a:schemeClr>
                </a:solidFill>
              </a:rPr>
              <a:t>Examples</a:t>
            </a:r>
            <a:r>
              <a:rPr lang="fr-CA" sz="4000" dirty="0" smtClean="0">
                <a:solidFill>
                  <a:schemeClr val="tx1">
                    <a:lumMod val="75000"/>
                    <a:lumOff val="25000"/>
                  </a:schemeClr>
                </a:solidFill>
              </a:rPr>
              <a:t> </a:t>
            </a:r>
            <a:br>
              <a:rPr lang="fr-CA" sz="4000" dirty="0" smtClean="0">
                <a:solidFill>
                  <a:schemeClr val="tx1">
                    <a:lumMod val="75000"/>
                    <a:lumOff val="25000"/>
                  </a:schemeClr>
                </a:solidFill>
              </a:rPr>
            </a:br>
            <a:endParaRPr lang="fr-CA" sz="4000"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2357438" y="274638"/>
            <a:ext cx="6329362" cy="1143000"/>
          </a:xfrm>
        </p:spPr>
        <p:txBody>
          <a:bodyPr rtlCol="0">
            <a:normAutofit/>
          </a:bodyPr>
          <a:lstStyle/>
          <a:p>
            <a:pPr algn="l" fontAlgn="auto">
              <a:spcAft>
                <a:spcPts val="0"/>
              </a:spcAft>
              <a:defRPr/>
            </a:pPr>
            <a:r>
              <a:rPr lang="fr-CA" dirty="0" smtClean="0">
                <a:solidFill>
                  <a:schemeClr val="tx1">
                    <a:lumMod val="75000"/>
                    <a:lumOff val="25000"/>
                  </a:schemeClr>
                </a:solidFill>
              </a:rPr>
              <a:t>Portfolios</a:t>
            </a:r>
          </a:p>
        </p:txBody>
      </p:sp>
      <p:sp>
        <p:nvSpPr>
          <p:cNvPr id="3" name="Espace réservé du contenu 2"/>
          <p:cNvSpPr>
            <a:spLocks noGrp="1"/>
          </p:cNvSpPr>
          <p:nvPr>
            <p:ph idx="1"/>
          </p:nvPr>
        </p:nvSpPr>
        <p:spPr>
          <a:xfrm>
            <a:off x="2357438" y="1600200"/>
            <a:ext cx="6329362" cy="4525963"/>
          </a:xfrm>
        </p:spPr>
        <p:txBody>
          <a:bodyPr rtlCol="0">
            <a:normAutofit/>
          </a:bodyPr>
          <a:lstStyle/>
          <a:p>
            <a:pPr fontAlgn="auto">
              <a:spcAft>
                <a:spcPts val="0"/>
              </a:spcAft>
              <a:buFont typeface="Arial" pitchFamily="34" charset="0"/>
              <a:buChar char="•"/>
              <a:defRPr/>
            </a:pPr>
            <a:endParaRPr lang="fr-CA" dirty="0" smtClean="0">
              <a:solidFill>
                <a:schemeClr val="tx1">
                  <a:lumMod val="75000"/>
                  <a:lumOff val="25000"/>
                </a:schemeClr>
              </a:solidFill>
            </a:endParaRPr>
          </a:p>
          <a:p>
            <a:pPr fontAlgn="auto">
              <a:spcAft>
                <a:spcPts val="0"/>
              </a:spcAft>
              <a:buFont typeface="Arial" pitchFamily="34" charset="0"/>
              <a:buChar char="•"/>
              <a:defRPr/>
            </a:pPr>
            <a:endParaRPr lang="fr-CA" dirty="0" smtClean="0">
              <a:solidFill>
                <a:schemeClr val="tx1">
                  <a:lumMod val="75000"/>
                  <a:lumOff val="25000"/>
                </a:schemeClr>
              </a:solidFill>
            </a:endParaRPr>
          </a:p>
        </p:txBody>
      </p:sp>
      <p:pic>
        <p:nvPicPr>
          <p:cNvPr id="3074" name="Picture 2"/>
          <p:cNvPicPr>
            <a:picLocks noChangeAspect="1" noChangeArrowheads="1"/>
          </p:cNvPicPr>
          <p:nvPr/>
        </p:nvPicPr>
        <p:blipFill>
          <a:blip r:embed="rId3" cstate="print"/>
          <a:srcRect/>
          <a:stretch>
            <a:fillRect/>
          </a:stretch>
        </p:blipFill>
        <p:spPr bwMode="auto">
          <a:xfrm>
            <a:off x="461963" y="1443038"/>
            <a:ext cx="8220075" cy="3971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2357438" y="274638"/>
            <a:ext cx="6329362" cy="1143000"/>
          </a:xfrm>
        </p:spPr>
        <p:txBody>
          <a:bodyPr rtlCol="0">
            <a:normAutofit/>
          </a:bodyPr>
          <a:lstStyle/>
          <a:p>
            <a:pPr algn="l" fontAlgn="auto">
              <a:spcAft>
                <a:spcPts val="0"/>
              </a:spcAft>
              <a:defRPr/>
            </a:pPr>
            <a:r>
              <a:rPr lang="fr-CA" dirty="0" err="1" smtClean="0">
                <a:solidFill>
                  <a:schemeClr val="tx1">
                    <a:lumMod val="75000"/>
                    <a:lumOff val="25000"/>
                  </a:schemeClr>
                </a:solidFill>
              </a:rPr>
              <a:t>Other</a:t>
            </a:r>
            <a:r>
              <a:rPr lang="fr-CA" dirty="0" smtClean="0">
                <a:solidFill>
                  <a:schemeClr val="tx1">
                    <a:lumMod val="75000"/>
                    <a:lumOff val="25000"/>
                  </a:schemeClr>
                </a:solidFill>
              </a:rPr>
              <a:t> Sites</a:t>
            </a:r>
          </a:p>
        </p:txBody>
      </p:sp>
      <p:sp>
        <p:nvSpPr>
          <p:cNvPr id="3" name="Espace réservé du contenu 2"/>
          <p:cNvSpPr>
            <a:spLocks noGrp="1"/>
          </p:cNvSpPr>
          <p:nvPr>
            <p:ph idx="1"/>
          </p:nvPr>
        </p:nvSpPr>
        <p:spPr>
          <a:xfrm>
            <a:off x="2357438" y="1600200"/>
            <a:ext cx="6329362" cy="4525963"/>
          </a:xfrm>
        </p:spPr>
        <p:txBody>
          <a:bodyPr rtlCol="0">
            <a:normAutofit/>
          </a:bodyPr>
          <a:lstStyle/>
          <a:p>
            <a:pPr fontAlgn="auto">
              <a:spcAft>
                <a:spcPts val="0"/>
              </a:spcAft>
              <a:buFont typeface="Arial" pitchFamily="34" charset="0"/>
              <a:buChar char="•"/>
              <a:defRPr/>
            </a:pPr>
            <a:endParaRPr lang="fr-CA" dirty="0" smtClean="0">
              <a:solidFill>
                <a:schemeClr val="tx1">
                  <a:lumMod val="75000"/>
                  <a:lumOff val="25000"/>
                </a:schemeClr>
              </a:solidFill>
            </a:endParaRPr>
          </a:p>
          <a:p>
            <a:pPr fontAlgn="auto">
              <a:spcAft>
                <a:spcPts val="0"/>
              </a:spcAft>
              <a:buFont typeface="Arial" pitchFamily="34" charset="0"/>
              <a:buChar char="•"/>
              <a:defRPr/>
            </a:pPr>
            <a:r>
              <a:rPr lang="fr-CA" dirty="0" smtClean="0">
                <a:solidFill>
                  <a:schemeClr val="tx1">
                    <a:lumMod val="75000"/>
                    <a:lumOff val="25000"/>
                  </a:schemeClr>
                </a:solidFill>
                <a:hlinkClick r:id="rId3"/>
              </a:rPr>
              <a:t>Quia</a:t>
            </a:r>
            <a:endParaRPr lang="fr-CA" dirty="0" smtClean="0">
              <a:solidFill>
                <a:schemeClr val="tx1">
                  <a:lumMod val="75000"/>
                  <a:lumOff val="25000"/>
                </a:schemeClr>
              </a:solidFill>
            </a:endParaRPr>
          </a:p>
          <a:p>
            <a:pPr fontAlgn="auto">
              <a:spcAft>
                <a:spcPts val="0"/>
              </a:spcAft>
              <a:buFont typeface="Arial" pitchFamily="34" charset="0"/>
              <a:buChar char="•"/>
              <a:defRPr/>
            </a:pPr>
            <a:r>
              <a:rPr lang="fr-CA" dirty="0" err="1" smtClean="0">
                <a:solidFill>
                  <a:schemeClr val="tx1">
                    <a:lumMod val="75000"/>
                    <a:lumOff val="25000"/>
                  </a:schemeClr>
                </a:solidFill>
                <a:hlinkClick r:id="rId4"/>
              </a:rPr>
              <a:t>Kubbu</a:t>
            </a:r>
            <a:endParaRPr lang="fr-CA" dirty="0" smtClean="0">
              <a:solidFill>
                <a:schemeClr val="tx1">
                  <a:lumMod val="75000"/>
                  <a:lumOff val="25000"/>
                </a:schemeClr>
              </a:solidFill>
            </a:endParaRPr>
          </a:p>
          <a:p>
            <a:pPr fontAlgn="auto">
              <a:spcAft>
                <a:spcPts val="0"/>
              </a:spcAft>
              <a:buFont typeface="Arial" pitchFamily="34" charset="0"/>
              <a:buChar char="•"/>
              <a:defRPr/>
            </a:pPr>
            <a:r>
              <a:rPr lang="fr-CA" dirty="0" smtClean="0">
                <a:solidFill>
                  <a:schemeClr val="tx1">
                    <a:lumMod val="75000"/>
                    <a:lumOff val="25000"/>
                  </a:schemeClr>
                </a:solidFill>
                <a:hlinkClick r:id="rId5"/>
              </a:rPr>
              <a:t>ESL </a:t>
            </a:r>
            <a:r>
              <a:rPr lang="fr-CA" dirty="0" err="1" smtClean="0">
                <a:solidFill>
                  <a:schemeClr val="tx1">
                    <a:lumMod val="75000"/>
                    <a:lumOff val="25000"/>
                  </a:schemeClr>
                </a:solidFill>
                <a:hlinkClick r:id="rId5"/>
              </a:rPr>
              <a:t>Video</a:t>
            </a:r>
            <a:endParaRPr lang="fr-CA" dirty="0" smtClean="0">
              <a:solidFill>
                <a:schemeClr val="tx1">
                  <a:lumMod val="75000"/>
                  <a:lumOff val="25000"/>
                </a:schemeClr>
              </a:solidFill>
            </a:endParaRPr>
          </a:p>
          <a:p>
            <a:pPr fontAlgn="auto">
              <a:spcAft>
                <a:spcPts val="0"/>
              </a:spcAft>
              <a:buFont typeface="Arial" pitchFamily="34" charset="0"/>
              <a:buChar char="•"/>
              <a:defRPr/>
            </a:pPr>
            <a:r>
              <a:rPr lang="fr-CA" dirty="0" smtClean="0">
                <a:solidFill>
                  <a:schemeClr val="tx1">
                    <a:lumMod val="75000"/>
                    <a:lumOff val="25000"/>
                  </a:schemeClr>
                </a:solidFill>
                <a:hlinkClick r:id="rId6"/>
              </a:rPr>
              <a:t>Exam </a:t>
            </a:r>
            <a:r>
              <a:rPr lang="fr-CA" dirty="0" err="1" smtClean="0">
                <a:solidFill>
                  <a:schemeClr val="tx1">
                    <a:lumMod val="75000"/>
                    <a:lumOff val="25000"/>
                  </a:schemeClr>
                </a:solidFill>
                <a:hlinkClick r:id="rId6"/>
              </a:rPr>
              <a:t>Professor</a:t>
            </a:r>
            <a:endParaRPr lang="fr-CA" dirty="0" smtClean="0">
              <a:solidFill>
                <a:schemeClr val="tx1">
                  <a:lumMod val="75000"/>
                  <a:lumOff val="25000"/>
                </a:schemeClr>
              </a:solidFill>
            </a:endParaRPr>
          </a:p>
          <a:p>
            <a:pPr fontAlgn="auto">
              <a:spcAft>
                <a:spcPts val="0"/>
              </a:spcAft>
              <a:buFont typeface="Arial" pitchFamily="34" charset="0"/>
              <a:buChar char="•"/>
              <a:defRPr/>
            </a:pPr>
            <a:r>
              <a:rPr lang="fr-CA" dirty="0" err="1" smtClean="0">
                <a:solidFill>
                  <a:schemeClr val="tx1">
                    <a:lumMod val="75000"/>
                    <a:lumOff val="25000"/>
                  </a:schemeClr>
                </a:solidFill>
                <a:hlinkClick r:id="rId7"/>
              </a:rPr>
              <a:t>MyStudiyo</a:t>
            </a:r>
            <a:endParaRPr lang="fr-CA"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normAutofit/>
          </a:bodyPr>
          <a:lstStyle/>
          <a:p>
            <a:pPr fontAlgn="auto">
              <a:spcAft>
                <a:spcPts val="0"/>
              </a:spcAft>
              <a:defRPr/>
            </a:pPr>
            <a:r>
              <a:rPr lang="fr-CA" dirty="0" smtClean="0">
                <a:solidFill>
                  <a:schemeClr val="tx1">
                    <a:lumMod val="75000"/>
                    <a:lumOff val="25000"/>
                  </a:schemeClr>
                </a:solidFill>
              </a:rPr>
              <a:t>Images</a:t>
            </a:r>
          </a:p>
        </p:txBody>
      </p:sp>
      <p:sp>
        <p:nvSpPr>
          <p:cNvPr id="5" name="Espace réservé du contenu 2"/>
          <p:cNvSpPr>
            <a:spLocks noGrp="1"/>
          </p:cNvSpPr>
          <p:nvPr>
            <p:ph idx="1"/>
          </p:nvPr>
        </p:nvSpPr>
        <p:spPr>
          <a:xfrm>
            <a:off x="0" y="1600200"/>
            <a:ext cx="9144000" cy="5257800"/>
          </a:xfrm>
        </p:spPr>
        <p:txBody>
          <a:bodyPr rtlCol="0">
            <a:normAutofit/>
          </a:bodyPr>
          <a:lstStyle/>
          <a:p>
            <a:pPr fontAlgn="auto">
              <a:spcAft>
                <a:spcPts val="0"/>
              </a:spcAft>
              <a:buFont typeface="Arial" pitchFamily="34" charset="0"/>
              <a:buChar char="•"/>
              <a:defRPr/>
            </a:pPr>
            <a:r>
              <a:rPr lang="fr-CA" sz="1600" dirty="0" smtClean="0">
                <a:solidFill>
                  <a:schemeClr val="tx1">
                    <a:lumMod val="75000"/>
                    <a:lumOff val="25000"/>
                  </a:schemeClr>
                </a:solidFill>
              </a:rPr>
              <a:t>Flow - </a:t>
            </a:r>
            <a:r>
              <a:rPr lang="en-US" sz="1600" dirty="0" smtClean="0">
                <a:solidFill>
                  <a:schemeClr val="tx1">
                    <a:lumMod val="75000"/>
                    <a:lumOff val="25000"/>
                  </a:schemeClr>
                </a:solidFill>
              </a:rPr>
              <a:t>Uploaded on </a:t>
            </a:r>
            <a:r>
              <a:rPr lang="en-US" sz="1600" dirty="0" smtClean="0">
                <a:solidFill>
                  <a:schemeClr val="tx1">
                    <a:lumMod val="75000"/>
                    <a:lumOff val="25000"/>
                  </a:schemeClr>
                </a:solidFill>
                <a:hlinkClick r:id="rId4"/>
              </a:rPr>
              <a:t>November 20, 2007</a:t>
            </a:r>
            <a:r>
              <a:rPr lang="en-US" sz="1600" dirty="0" smtClean="0">
                <a:solidFill>
                  <a:schemeClr val="tx1">
                    <a:lumMod val="75000"/>
                    <a:lumOff val="25000"/>
                  </a:schemeClr>
                </a:solidFill>
              </a:rPr>
              <a:t/>
            </a:r>
            <a:br>
              <a:rPr lang="en-US" sz="1600" dirty="0" smtClean="0">
                <a:solidFill>
                  <a:schemeClr val="tx1">
                    <a:lumMod val="75000"/>
                    <a:lumOff val="25000"/>
                  </a:schemeClr>
                </a:solidFill>
              </a:rPr>
            </a:br>
            <a:r>
              <a:rPr lang="en-US" sz="1600" dirty="0" smtClean="0">
                <a:solidFill>
                  <a:schemeClr val="tx1">
                    <a:lumMod val="75000"/>
                    <a:lumOff val="25000"/>
                  </a:schemeClr>
                </a:solidFill>
              </a:rPr>
              <a:t>by </a:t>
            </a:r>
            <a:r>
              <a:rPr lang="en-US" sz="1600" dirty="0" smtClean="0">
                <a:solidFill>
                  <a:schemeClr val="tx1">
                    <a:lumMod val="75000"/>
                    <a:lumOff val="25000"/>
                  </a:schemeClr>
                </a:solidFill>
                <a:hlinkClick r:id="rId5" tooltip="Link to Eric Bégin's photostream"/>
              </a:rPr>
              <a:t>Eric </a:t>
            </a:r>
            <a:r>
              <a:rPr lang="en-US" sz="1600" dirty="0" err="1" smtClean="0">
                <a:solidFill>
                  <a:schemeClr val="tx1">
                    <a:lumMod val="75000"/>
                    <a:lumOff val="25000"/>
                  </a:schemeClr>
                </a:solidFill>
                <a:hlinkClick r:id="rId5" tooltip="Link to Eric Bégin's photostream"/>
              </a:rPr>
              <a:t>Bégin</a:t>
            </a:r>
            <a:r>
              <a:rPr lang="en-US" sz="1600" dirty="0" smtClean="0">
                <a:solidFill>
                  <a:schemeClr val="tx1">
                    <a:lumMod val="75000"/>
                    <a:lumOff val="25000"/>
                  </a:schemeClr>
                </a:solidFill>
              </a:rPr>
              <a:t> </a:t>
            </a:r>
            <a:r>
              <a:rPr lang="fr-CA" sz="1600" dirty="0" smtClean="0">
                <a:solidFill>
                  <a:schemeClr val="tx1">
                    <a:lumMod val="75000"/>
                    <a:lumOff val="25000"/>
                  </a:schemeClr>
                </a:solidFill>
              </a:rPr>
              <a:t>http://www.flickr.com/photos/47604778@N00/2050880593/</a:t>
            </a:r>
          </a:p>
          <a:p>
            <a:pPr fontAlgn="auto">
              <a:spcAft>
                <a:spcPts val="0"/>
              </a:spcAft>
              <a:buFont typeface="Arial" pitchFamily="34" charset="0"/>
              <a:buChar char="•"/>
              <a:defRPr/>
            </a:pPr>
            <a:r>
              <a:rPr lang="fr-CA" sz="1600" dirty="0" err="1" smtClean="0">
                <a:solidFill>
                  <a:schemeClr val="tx1">
                    <a:lumMod val="75000"/>
                    <a:lumOff val="25000"/>
                  </a:schemeClr>
                </a:solidFill>
              </a:rPr>
              <a:t>Lorem</a:t>
            </a:r>
            <a:r>
              <a:rPr lang="fr-CA" sz="1600" dirty="0" smtClean="0">
                <a:solidFill>
                  <a:schemeClr val="tx1">
                    <a:lumMod val="75000"/>
                    <a:lumOff val="25000"/>
                  </a:schemeClr>
                </a:solidFill>
              </a:rPr>
              <a:t> </a:t>
            </a:r>
            <a:r>
              <a:rPr lang="fr-CA" sz="1600" dirty="0" err="1" smtClean="0">
                <a:solidFill>
                  <a:schemeClr val="tx1">
                    <a:lumMod val="75000"/>
                    <a:lumOff val="25000"/>
                  </a:schemeClr>
                </a:solidFill>
              </a:rPr>
              <a:t>ipsum</a:t>
            </a:r>
            <a:r>
              <a:rPr lang="fr-CA" sz="1600" dirty="0" smtClean="0">
                <a:solidFill>
                  <a:schemeClr val="tx1">
                    <a:lumMod val="75000"/>
                    <a:lumOff val="25000"/>
                  </a:schemeClr>
                </a:solidFill>
              </a:rPr>
              <a:t> </a:t>
            </a:r>
            <a:r>
              <a:rPr lang="fr-CA" sz="1600" dirty="0" err="1" smtClean="0">
                <a:solidFill>
                  <a:schemeClr val="tx1">
                    <a:lumMod val="75000"/>
                    <a:lumOff val="25000"/>
                  </a:schemeClr>
                </a:solidFill>
              </a:rPr>
              <a:t>dolor</a:t>
            </a:r>
            <a:r>
              <a:rPr lang="fr-CA" sz="1600" dirty="0" smtClean="0">
                <a:solidFill>
                  <a:schemeClr val="tx1">
                    <a:lumMod val="75000"/>
                    <a:lumOff val="25000"/>
                  </a:schemeClr>
                </a:solidFill>
              </a:rPr>
              <a:t> </a:t>
            </a:r>
            <a:r>
              <a:rPr lang="fr-CA" sz="1600" dirty="0" err="1" smtClean="0">
                <a:solidFill>
                  <a:schemeClr val="tx1">
                    <a:lumMod val="75000"/>
                    <a:lumOff val="25000"/>
                  </a:schemeClr>
                </a:solidFill>
              </a:rPr>
              <a:t>sit</a:t>
            </a:r>
            <a:r>
              <a:rPr lang="fr-CA" sz="1600" dirty="0" smtClean="0">
                <a:solidFill>
                  <a:schemeClr val="tx1">
                    <a:lumMod val="75000"/>
                    <a:lumOff val="25000"/>
                  </a:schemeClr>
                </a:solidFill>
              </a:rPr>
              <a:t> </a:t>
            </a:r>
            <a:r>
              <a:rPr lang="fr-CA" sz="1600" dirty="0" err="1" smtClean="0">
                <a:solidFill>
                  <a:schemeClr val="tx1">
                    <a:lumMod val="75000"/>
                    <a:lumOff val="25000"/>
                  </a:schemeClr>
                </a:solidFill>
              </a:rPr>
              <a:t>amet</a:t>
            </a:r>
            <a:r>
              <a:rPr lang="fr-CA" sz="1600" dirty="0" smtClean="0">
                <a:solidFill>
                  <a:schemeClr val="tx1">
                    <a:lumMod val="75000"/>
                    <a:lumOff val="25000"/>
                  </a:schemeClr>
                </a:solidFill>
              </a:rPr>
              <a:t>, </a:t>
            </a:r>
            <a:r>
              <a:rPr lang="fr-CA" sz="1600" dirty="0" err="1" smtClean="0">
                <a:solidFill>
                  <a:schemeClr val="tx1">
                    <a:lumMod val="75000"/>
                    <a:lumOff val="25000"/>
                  </a:schemeClr>
                </a:solidFill>
              </a:rPr>
              <a:t>consectetuer</a:t>
            </a:r>
            <a:r>
              <a:rPr lang="fr-CA" sz="1600" dirty="0" smtClean="0">
                <a:solidFill>
                  <a:schemeClr val="tx1">
                    <a:lumMod val="75000"/>
                    <a:lumOff val="25000"/>
                  </a:schemeClr>
                </a:solidFill>
              </a:rPr>
              <a:t> </a:t>
            </a:r>
            <a:r>
              <a:rPr lang="fr-CA" sz="1600" dirty="0" err="1" smtClean="0">
                <a:solidFill>
                  <a:schemeClr val="tx1">
                    <a:lumMod val="75000"/>
                    <a:lumOff val="25000"/>
                  </a:schemeClr>
                </a:solidFill>
              </a:rPr>
              <a:t>adipiscing</a:t>
            </a:r>
            <a:r>
              <a:rPr lang="fr-CA" sz="1600" dirty="0" smtClean="0">
                <a:solidFill>
                  <a:schemeClr val="tx1">
                    <a:lumMod val="75000"/>
                    <a:lumOff val="25000"/>
                  </a:schemeClr>
                </a:solidFill>
              </a:rPr>
              <a:t> </a:t>
            </a:r>
            <a:r>
              <a:rPr lang="fr-CA" sz="1600" dirty="0" err="1" smtClean="0">
                <a:solidFill>
                  <a:schemeClr val="tx1">
                    <a:lumMod val="75000"/>
                    <a:lumOff val="25000"/>
                  </a:schemeClr>
                </a:solidFill>
              </a:rPr>
              <a:t>elit</a:t>
            </a:r>
            <a:r>
              <a:rPr lang="fr-CA" sz="1600" dirty="0" smtClean="0">
                <a:solidFill>
                  <a:schemeClr val="tx1">
                    <a:lumMod val="75000"/>
                    <a:lumOff val="25000"/>
                  </a:schemeClr>
                </a:solidFill>
              </a:rPr>
              <a:t>. </a:t>
            </a:r>
            <a:r>
              <a:rPr lang="fr-CA" sz="1600" dirty="0" err="1" smtClean="0">
                <a:solidFill>
                  <a:schemeClr val="tx1">
                    <a:lumMod val="75000"/>
                    <a:lumOff val="25000"/>
                  </a:schemeClr>
                </a:solidFill>
              </a:rPr>
              <a:t>Vivamus</a:t>
            </a:r>
            <a:r>
              <a:rPr lang="fr-CA" sz="1600" dirty="0" smtClean="0">
                <a:solidFill>
                  <a:schemeClr val="tx1">
                    <a:lumMod val="75000"/>
                    <a:lumOff val="25000"/>
                  </a:schemeClr>
                </a:solidFill>
              </a:rPr>
              <a:t> et magna. </a:t>
            </a:r>
            <a:r>
              <a:rPr lang="fr-CA" sz="1600" dirty="0" err="1" smtClean="0">
                <a:solidFill>
                  <a:schemeClr val="tx1">
                    <a:lumMod val="75000"/>
                    <a:lumOff val="25000"/>
                  </a:schemeClr>
                </a:solidFill>
              </a:rPr>
              <a:t>Fusce</a:t>
            </a:r>
            <a:r>
              <a:rPr lang="fr-CA" sz="1600" dirty="0" smtClean="0">
                <a:solidFill>
                  <a:schemeClr val="tx1">
                    <a:lumMod val="75000"/>
                    <a:lumOff val="25000"/>
                  </a:schemeClr>
                </a:solidFill>
              </a:rPr>
              <a:t> </a:t>
            </a:r>
            <a:r>
              <a:rPr lang="fr-CA" sz="1600" dirty="0" err="1" smtClean="0">
                <a:solidFill>
                  <a:schemeClr val="tx1">
                    <a:lumMod val="75000"/>
                    <a:lumOff val="25000"/>
                  </a:schemeClr>
                </a:solidFill>
              </a:rPr>
              <a:t>sed</a:t>
            </a:r>
            <a:r>
              <a:rPr lang="fr-CA" sz="1600" dirty="0" smtClean="0">
                <a:solidFill>
                  <a:schemeClr val="tx1">
                    <a:lumMod val="75000"/>
                    <a:lumOff val="25000"/>
                  </a:schemeClr>
                </a:solidFill>
              </a:rPr>
              <a:t> </a:t>
            </a:r>
            <a:r>
              <a:rPr lang="fr-CA" sz="1600" dirty="0" err="1" smtClean="0">
                <a:solidFill>
                  <a:schemeClr val="tx1">
                    <a:lumMod val="75000"/>
                    <a:lumOff val="25000"/>
                  </a:schemeClr>
                </a:solidFill>
              </a:rPr>
              <a:t>sem</a:t>
            </a:r>
            <a:r>
              <a:rPr lang="fr-CA" sz="1600" dirty="0" smtClean="0">
                <a:solidFill>
                  <a:schemeClr val="tx1">
                    <a:lumMod val="75000"/>
                    <a:lumOff val="25000"/>
                  </a:schemeClr>
                </a:solidFill>
              </a:rPr>
              <a:t> </a:t>
            </a:r>
            <a:r>
              <a:rPr lang="fr-CA" sz="1600" dirty="0" err="1" smtClean="0">
                <a:solidFill>
                  <a:schemeClr val="tx1">
                    <a:lumMod val="75000"/>
                    <a:lumOff val="25000"/>
                  </a:schemeClr>
                </a:solidFill>
              </a:rPr>
              <a:t>sed</a:t>
            </a:r>
            <a:r>
              <a:rPr lang="fr-CA" sz="1600" dirty="0" smtClean="0">
                <a:solidFill>
                  <a:schemeClr val="tx1">
                    <a:lumMod val="75000"/>
                    <a:lumOff val="25000"/>
                  </a:schemeClr>
                </a:solidFill>
              </a:rPr>
              <a:t> magna </a:t>
            </a:r>
            <a:r>
              <a:rPr lang="fr-CA" sz="1600" dirty="0" err="1" smtClean="0">
                <a:solidFill>
                  <a:schemeClr val="tx1">
                    <a:lumMod val="75000"/>
                    <a:lumOff val="25000"/>
                  </a:schemeClr>
                </a:solidFill>
              </a:rPr>
              <a:t>suscipit</a:t>
            </a:r>
            <a:r>
              <a:rPr lang="fr-CA" sz="1600" dirty="0" smtClean="0">
                <a:solidFill>
                  <a:schemeClr val="tx1">
                    <a:lumMod val="75000"/>
                    <a:lumOff val="25000"/>
                  </a:schemeClr>
                </a:solidFill>
              </a:rPr>
              <a:t> </a:t>
            </a:r>
            <a:r>
              <a:rPr lang="fr-CA" sz="1600" dirty="0" err="1" smtClean="0">
                <a:solidFill>
                  <a:schemeClr val="tx1">
                    <a:lumMod val="75000"/>
                    <a:lumOff val="25000"/>
                  </a:schemeClr>
                </a:solidFill>
              </a:rPr>
              <a:t>egestas</a:t>
            </a:r>
            <a:r>
              <a:rPr lang="fr-CA" sz="1600" dirty="0" smtClean="0">
                <a:solidFill>
                  <a:schemeClr val="tx1">
                    <a:lumMod val="75000"/>
                    <a:lumOff val="25000"/>
                  </a:schemeClr>
                </a:solidFill>
              </a:rPr>
              <a: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cstate="print"/>
          <a:srcRect/>
          <a:stretch>
            <a:fillRect/>
          </a:stretch>
        </p:blipFill>
        <p:spPr bwMode="auto">
          <a:xfrm>
            <a:off x="0" y="0"/>
            <a:ext cx="9455150" cy="6858000"/>
          </a:xfrm>
          <a:prstGeom prst="rect">
            <a:avLst/>
          </a:prstGeom>
          <a:noFill/>
          <a:ln w="9525">
            <a:noFill/>
            <a:miter lim="800000"/>
            <a:headEnd/>
            <a:tailEnd/>
          </a:ln>
        </p:spPr>
      </p:pic>
      <p:sp>
        <p:nvSpPr>
          <p:cNvPr id="22531" name="TextBox 2"/>
          <p:cNvSpPr txBox="1">
            <a:spLocks noChangeArrowheads="1"/>
          </p:cNvSpPr>
          <p:nvPr/>
        </p:nvSpPr>
        <p:spPr bwMode="auto">
          <a:xfrm rot="-2718221">
            <a:off x="323851" y="1200150"/>
            <a:ext cx="2965450" cy="1076325"/>
          </a:xfrm>
          <a:prstGeom prst="rect">
            <a:avLst/>
          </a:prstGeom>
          <a:noFill/>
          <a:ln w="9525">
            <a:noFill/>
            <a:miter lim="800000"/>
            <a:headEnd/>
            <a:tailEnd/>
          </a:ln>
        </p:spPr>
        <p:txBody>
          <a:bodyPr>
            <a:spAutoFit/>
          </a:bodyPr>
          <a:lstStyle/>
          <a:p>
            <a:r>
              <a:rPr lang="en-US" sz="3200">
                <a:latin typeface="Georgia" pitchFamily="18" charset="0"/>
              </a:rPr>
              <a:t>Digital Bloom’s</a:t>
            </a:r>
          </a:p>
          <a:p>
            <a:r>
              <a:rPr lang="en-US" sz="3200">
                <a:latin typeface="Georgia" pitchFamily="18" charset="0"/>
              </a:rPr>
              <a:t> Taxonomy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533400" y="2895600"/>
            <a:ext cx="8229600" cy="857234"/>
          </a:xfrm>
        </p:spPr>
        <p:txBody>
          <a:bodyPr rtlCol="0">
            <a:noAutofit/>
          </a:bodyPr>
          <a:lstStyle/>
          <a:p>
            <a:pPr fontAlgn="auto">
              <a:spcAft>
                <a:spcPts val="0"/>
              </a:spcAft>
              <a:defRPr/>
            </a:pPr>
            <a:r>
              <a:rPr lang="fr-CA" sz="6600" b="1" dirty="0" err="1" smtClean="0">
                <a:solidFill>
                  <a:srgbClr val="C00000"/>
                </a:solidFill>
              </a:rPr>
              <a:t>What</a:t>
            </a:r>
            <a:r>
              <a:rPr lang="fr-CA" sz="6600" b="1" dirty="0" smtClean="0">
                <a:solidFill>
                  <a:srgbClr val="C00000"/>
                </a:solidFill>
              </a:rPr>
              <a:t> </a:t>
            </a:r>
            <a:r>
              <a:rPr lang="fr-CA" sz="6600" b="1" dirty="0" err="1" smtClean="0">
                <a:solidFill>
                  <a:srgbClr val="C00000"/>
                </a:solidFill>
              </a:rPr>
              <a:t>does</a:t>
            </a:r>
            <a:r>
              <a:rPr lang="fr-CA" sz="6600" b="1" dirty="0" smtClean="0">
                <a:solidFill>
                  <a:srgbClr val="C00000"/>
                </a:solidFill>
              </a:rPr>
              <a:t> </a:t>
            </a:r>
            <a:r>
              <a:rPr lang="fr-CA" sz="6600" b="1" dirty="0" err="1" smtClean="0">
                <a:solidFill>
                  <a:srgbClr val="C00000"/>
                </a:solidFill>
              </a:rPr>
              <a:t>theory</a:t>
            </a:r>
            <a:r>
              <a:rPr lang="fr-CA" sz="6600" b="1" dirty="0" smtClean="0">
                <a:solidFill>
                  <a:srgbClr val="C00000"/>
                </a:solidFill>
              </a:rPr>
              <a:t>/</a:t>
            </a:r>
            <a:r>
              <a:rPr lang="fr-CA" sz="6600" b="1" dirty="0" err="1" smtClean="0">
                <a:solidFill>
                  <a:srgbClr val="C00000"/>
                </a:solidFill>
              </a:rPr>
              <a:t>research</a:t>
            </a:r>
            <a:r>
              <a:rPr lang="fr-CA" sz="6600" b="1" dirty="0" smtClean="0">
                <a:solidFill>
                  <a:srgbClr val="C00000"/>
                </a:solidFill>
              </a:rPr>
              <a:t> </a:t>
            </a:r>
            <a:r>
              <a:rPr lang="fr-CA" sz="6600" b="1" dirty="0" err="1" smtClean="0">
                <a:solidFill>
                  <a:srgbClr val="C00000"/>
                </a:solidFill>
              </a:rPr>
              <a:t>say</a:t>
            </a:r>
            <a:r>
              <a:rPr lang="fr-CA" sz="6600" b="1" dirty="0" smtClean="0">
                <a:solidFill>
                  <a:srgbClr val="C00000"/>
                </a:solidFill>
              </a:rPr>
              <a:t>?</a:t>
            </a:r>
            <a:br>
              <a:rPr lang="fr-CA" sz="6600" b="1" dirty="0" smtClean="0">
                <a:solidFill>
                  <a:srgbClr val="C00000"/>
                </a:solidFill>
              </a:rPr>
            </a:br>
            <a:r>
              <a:rPr lang="fr-CA" sz="3200" b="1" dirty="0" err="1" smtClean="0">
                <a:solidFill>
                  <a:srgbClr val="C00000"/>
                </a:solidFill>
              </a:rPr>
              <a:t>Assessment</a:t>
            </a:r>
            <a:r>
              <a:rPr lang="fr-CA" sz="3200" b="1" dirty="0" smtClean="0">
                <a:solidFill>
                  <a:srgbClr val="C00000"/>
                </a:solidFill>
              </a:rPr>
              <a:t> for Learning</a:t>
            </a:r>
            <a:endParaRPr lang="fr-CA" sz="6600" b="1" dirty="0" smtClean="0">
              <a:solidFill>
                <a:srgbClr val="C0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7038"/>
            <a:ext cx="8229600" cy="1706562"/>
          </a:xfrm>
        </p:spPr>
        <p:txBody>
          <a:bodyPr>
            <a:normAutofit/>
          </a:bodyPr>
          <a:lstStyle/>
          <a:p>
            <a:pPr algn="ctr"/>
            <a:r>
              <a:rPr lang="en-US" b="1" dirty="0" err="1" smtClean="0"/>
              <a:t>Alfie</a:t>
            </a:r>
            <a:r>
              <a:rPr lang="en-US" b="1" dirty="0" smtClean="0"/>
              <a:t> Kohn </a:t>
            </a:r>
            <a:r>
              <a:rPr lang="en-US" dirty="0" smtClean="0"/>
              <a:t/>
            </a:r>
            <a:br>
              <a:rPr lang="en-US" dirty="0" smtClean="0"/>
            </a:br>
            <a:r>
              <a:rPr lang="en-US" dirty="0" smtClean="0"/>
              <a:t>Students who are graded are:</a:t>
            </a:r>
            <a:endParaRPr lang="en-US" dirty="0"/>
          </a:p>
        </p:txBody>
      </p:sp>
      <p:sp>
        <p:nvSpPr>
          <p:cNvPr id="3" name="Content Placeholder 2"/>
          <p:cNvSpPr>
            <a:spLocks noGrp="1"/>
          </p:cNvSpPr>
          <p:nvPr>
            <p:ph idx="1"/>
          </p:nvPr>
        </p:nvSpPr>
        <p:spPr>
          <a:xfrm>
            <a:off x="457200" y="2255837"/>
            <a:ext cx="8229600" cy="4525963"/>
          </a:xfrm>
        </p:spPr>
        <p:txBody>
          <a:bodyPr/>
          <a:lstStyle/>
          <a:p>
            <a:r>
              <a:rPr lang="en-US" dirty="0" smtClean="0"/>
              <a:t>more likely to lose interest in the learning itself</a:t>
            </a:r>
          </a:p>
          <a:p>
            <a:r>
              <a:rPr lang="en-US" dirty="0" smtClean="0"/>
              <a:t>more likely to prefer the easiest possible task</a:t>
            </a:r>
          </a:p>
          <a:p>
            <a:r>
              <a:rPr lang="en-US" dirty="0" smtClean="0"/>
              <a:t>more likely to think in a superficial fashion, as well as to forget what they were taught</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t="-6000" b="-6000"/>
          </a:stretch>
        </a:blipFill>
        <a:effectLst/>
      </p:bgPr>
    </p:bg>
    <p:spTree>
      <p:nvGrpSpPr>
        <p:cNvPr id="1" name=""/>
        <p:cNvGrpSpPr/>
        <p:nvPr/>
      </p:nvGrpSpPr>
      <p:grpSpPr>
        <a:xfrm>
          <a:off x="0" y="0"/>
          <a:ext cx="0" cy="0"/>
          <a:chOff x="0" y="0"/>
          <a:chExt cx="0" cy="0"/>
        </a:xfrm>
      </p:grpSpPr>
      <p:pic>
        <p:nvPicPr>
          <p:cNvPr id="6" name="Picture 5" descr="flow.gif"/>
          <p:cNvPicPr>
            <a:picLocks noChangeAspect="1"/>
          </p:cNvPicPr>
          <p:nvPr/>
        </p:nvPicPr>
        <p:blipFill>
          <a:blip r:embed="rId4" cstate="print">
            <a:duotone>
              <a:schemeClr val="accent1">
                <a:shade val="45000"/>
                <a:satMod val="135000"/>
              </a:schemeClr>
              <a:prstClr val="white"/>
            </a:duotone>
          </a:blip>
          <a:stretch>
            <a:fillRect/>
          </a:stretch>
        </p:blipFill>
        <p:spPr>
          <a:xfrm>
            <a:off x="0" y="-1"/>
            <a:ext cx="9144000" cy="77837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Titre 1"/>
          <p:cNvSpPr>
            <a:spLocks noGrp="1"/>
          </p:cNvSpPr>
          <p:nvPr>
            <p:ph type="title"/>
          </p:nvPr>
        </p:nvSpPr>
        <p:spPr>
          <a:xfrm>
            <a:off x="0" y="285750"/>
            <a:ext cx="9144000" cy="857234"/>
          </a:xfrm>
        </p:spPr>
        <p:txBody>
          <a:bodyPr rtlCol="0">
            <a:noAutofit/>
          </a:bodyPr>
          <a:lstStyle/>
          <a:p>
            <a:pPr fontAlgn="auto">
              <a:spcAft>
                <a:spcPts val="0"/>
              </a:spcAft>
              <a:defRPr/>
            </a:pPr>
            <a:r>
              <a:rPr lang="fr-CA" sz="3200" b="1" dirty="0" err="1" smtClean="0">
                <a:latin typeface="Arial" charset="0"/>
                <a:ea typeface="+mn-ea"/>
                <a:cs typeface="+mn-cs"/>
              </a:rPr>
              <a:t>Csikszentmihalyi’s</a:t>
            </a:r>
            <a:r>
              <a:rPr lang="fr-CA" sz="3200" b="1" dirty="0" smtClean="0">
                <a:latin typeface="Arial" charset="0"/>
                <a:ea typeface="+mn-ea"/>
                <a:cs typeface="+mn-cs"/>
              </a:rPr>
              <a:t> Flow Concept</a:t>
            </a:r>
          </a:p>
        </p:txBody>
      </p:sp>
      <p:sp>
        <p:nvSpPr>
          <p:cNvPr id="3" name="TextBox 2"/>
          <p:cNvSpPr txBox="1"/>
          <p:nvPr/>
        </p:nvSpPr>
        <p:spPr>
          <a:xfrm>
            <a:off x="0" y="1371600"/>
            <a:ext cx="9144000" cy="5693866"/>
          </a:xfrm>
          <a:prstGeom prst="rect">
            <a:avLst/>
          </a:prstGeom>
          <a:noFill/>
        </p:spPr>
        <p:txBody>
          <a:bodyPr wrap="square" rtlCol="0">
            <a:spAutoFit/>
          </a:bodyPr>
          <a:lstStyle/>
          <a:p>
            <a:pPr>
              <a:buFont typeface="Arial" pitchFamily="34" charset="0"/>
              <a:buChar char="•"/>
            </a:pPr>
            <a:r>
              <a:rPr lang="en-US" sz="2800" dirty="0" smtClean="0"/>
              <a:t> </a:t>
            </a:r>
            <a:r>
              <a:rPr lang="en-US" sz="2800" b="1" dirty="0" smtClean="0"/>
              <a:t>“being completely involved in an activity for its own sake. The ego falls away. Time flies…”</a:t>
            </a:r>
          </a:p>
          <a:p>
            <a:pPr>
              <a:buFont typeface="Arial" pitchFamily="34" charset="0"/>
              <a:buChar char="•"/>
            </a:pPr>
            <a:endParaRPr lang="en-US" sz="2800" b="1" dirty="0" smtClean="0"/>
          </a:p>
          <a:p>
            <a:pPr>
              <a:buFont typeface="Arial" pitchFamily="34" charset="0"/>
              <a:buChar char="•"/>
            </a:pPr>
            <a:r>
              <a:rPr lang="en-US" sz="2800" b="1" dirty="0" smtClean="0"/>
              <a:t>Perceived challenges, or opportunities for Action, that stretch (neither overmatching nor underutilizing) </a:t>
            </a:r>
          </a:p>
          <a:p>
            <a:pPr>
              <a:buFont typeface="Arial" pitchFamily="34" charset="0"/>
              <a:buChar char="•"/>
            </a:pPr>
            <a:endParaRPr lang="en-US" sz="2800" b="1" dirty="0" smtClean="0"/>
          </a:p>
          <a:p>
            <a:pPr>
              <a:buFont typeface="Arial" pitchFamily="34" charset="0"/>
              <a:buChar char="•"/>
            </a:pPr>
            <a:r>
              <a:rPr lang="en-US" sz="2800" b="1" dirty="0" smtClean="0"/>
              <a:t>existing skills, a sense that one is engaging challenges at a level appropriate to ones’ capacities</a:t>
            </a:r>
          </a:p>
          <a:p>
            <a:pPr>
              <a:buFont typeface="Arial" pitchFamily="34" charset="0"/>
              <a:buChar char="•"/>
            </a:pPr>
            <a:endParaRPr lang="en-US" sz="2800" b="1" dirty="0" smtClean="0"/>
          </a:p>
          <a:p>
            <a:pPr>
              <a:buFont typeface="Arial" pitchFamily="34" charset="0"/>
              <a:buChar char="•"/>
            </a:pPr>
            <a:endParaRPr lang="en-US" sz="2800" b="1" dirty="0" smtClean="0"/>
          </a:p>
          <a:p>
            <a:pPr>
              <a:buFont typeface="Arial" pitchFamily="34" charset="0"/>
              <a:buChar char="•"/>
            </a:pPr>
            <a:r>
              <a:rPr lang="en-US" sz="2800" b="1" dirty="0" smtClean="0"/>
              <a:t>Clear proximal goals and immediate feedback about the progress being made</a:t>
            </a:r>
            <a:endParaRPr lang="en-US" sz="28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sz="3200" b="1" dirty="0" err="1" smtClean="0">
                <a:latin typeface="Arial" charset="0"/>
              </a:rPr>
              <a:t>Csikszentmihalyi’s</a:t>
            </a:r>
            <a:r>
              <a:rPr lang="fr-CA" sz="3200" b="1" dirty="0" smtClean="0">
                <a:latin typeface="Arial" charset="0"/>
              </a:rPr>
              <a:t> Flow Concept</a:t>
            </a:r>
            <a:endParaRPr lang="en-US" sz="3200" dirty="0"/>
          </a:p>
        </p:txBody>
      </p:sp>
      <p:pic>
        <p:nvPicPr>
          <p:cNvPr id="1026" name="Picture 2"/>
          <p:cNvPicPr>
            <a:picLocks noChangeAspect="1" noChangeArrowheads="1"/>
          </p:cNvPicPr>
          <p:nvPr/>
        </p:nvPicPr>
        <p:blipFill>
          <a:blip r:embed="rId2" cstate="print"/>
          <a:srcRect/>
          <a:stretch>
            <a:fillRect/>
          </a:stretch>
        </p:blipFill>
        <p:spPr bwMode="auto">
          <a:xfrm>
            <a:off x="1676400" y="1600200"/>
            <a:ext cx="4191000" cy="4039352"/>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zone.gif"/>
          <p:cNvPicPr>
            <a:picLocks noChangeAspect="1"/>
          </p:cNvPicPr>
          <p:nvPr/>
        </p:nvPicPr>
        <p:blipFill>
          <a:blip r:embed="rId2" cstate="print"/>
          <a:stretch>
            <a:fillRect/>
          </a:stretch>
        </p:blipFill>
        <p:spPr>
          <a:xfrm>
            <a:off x="0" y="-381000"/>
            <a:ext cx="9144000" cy="7239000"/>
          </a:xfrm>
          <a:prstGeom prst="rect">
            <a:avLst/>
          </a:prstGeom>
        </p:spPr>
      </p:pic>
      <p:sp>
        <p:nvSpPr>
          <p:cNvPr id="2" name="Titre 1"/>
          <p:cNvSpPr>
            <a:spLocks noGrp="1"/>
          </p:cNvSpPr>
          <p:nvPr>
            <p:ph type="title"/>
          </p:nvPr>
        </p:nvSpPr>
        <p:spPr>
          <a:xfrm>
            <a:off x="428625" y="285750"/>
            <a:ext cx="8229600" cy="857234"/>
          </a:xfrm>
        </p:spPr>
        <p:txBody>
          <a:bodyPr rtlCol="0">
            <a:normAutofit/>
          </a:bodyPr>
          <a:lstStyle/>
          <a:p>
            <a:pPr fontAlgn="auto">
              <a:spcAft>
                <a:spcPts val="0"/>
              </a:spcAft>
              <a:defRPr/>
            </a:pPr>
            <a:r>
              <a:rPr lang="fr-CA" dirty="0" err="1" smtClean="0">
                <a:solidFill>
                  <a:schemeClr val="tx1">
                    <a:lumMod val="75000"/>
                    <a:lumOff val="25000"/>
                  </a:schemeClr>
                </a:solidFill>
              </a:rPr>
              <a:t>Vygotsky</a:t>
            </a:r>
            <a:r>
              <a:rPr lang="fr-CA" dirty="0" smtClean="0">
                <a:solidFill>
                  <a:schemeClr val="tx1">
                    <a:lumMod val="75000"/>
                    <a:lumOff val="25000"/>
                  </a:schemeClr>
                </a:solidFill>
              </a:rPr>
              <a:t> - ZPD</a:t>
            </a:r>
          </a:p>
        </p:txBody>
      </p:sp>
      <p:sp>
        <p:nvSpPr>
          <p:cNvPr id="3" name="Rectangle 2"/>
          <p:cNvSpPr/>
          <p:nvPr/>
        </p:nvSpPr>
        <p:spPr>
          <a:xfrm>
            <a:off x="0" y="5288340"/>
            <a:ext cx="9372600" cy="1569660"/>
          </a:xfrm>
          <a:prstGeom prst="rect">
            <a:avLst/>
          </a:prstGeom>
          <a:solidFill>
            <a:schemeClr val="bg1">
              <a:lumMod val="85000"/>
            </a:schemeClr>
          </a:solidFill>
        </p:spPr>
        <p:txBody>
          <a:bodyPr wrap="square">
            <a:spAutoFit/>
          </a:bodyPr>
          <a:lstStyle/>
          <a:p>
            <a:r>
              <a:rPr lang="en-US" sz="2400" dirty="0" smtClean="0"/>
              <a:t>the distance between the actual developmental level as determined by independent problem solving and the level of potential development as determined through problem solving under adult guidance, or in collaboration with more capable peers</a:t>
            </a:r>
            <a:r>
              <a:rPr lang="en-US" sz="2400" baseline="30000" dirty="0" smtClean="0">
                <a:hlinkClick r:id="rId3"/>
              </a:rPr>
              <a:t>[1]</a:t>
            </a:r>
            <a:endParaRPr lang="en-US" sz="2400" dirty="0"/>
          </a:p>
        </p:txBody>
      </p:sp>
      <p:pic>
        <p:nvPicPr>
          <p:cNvPr id="2050" name="Picture 2"/>
          <p:cNvPicPr>
            <a:picLocks noChangeAspect="1" noChangeArrowheads="1"/>
          </p:cNvPicPr>
          <p:nvPr/>
        </p:nvPicPr>
        <p:blipFill>
          <a:blip r:embed="rId4" cstate="print"/>
          <a:srcRect/>
          <a:stretch>
            <a:fillRect/>
          </a:stretch>
        </p:blipFill>
        <p:spPr bwMode="auto">
          <a:xfrm>
            <a:off x="1600200" y="1066800"/>
            <a:ext cx="5638800" cy="4147547"/>
          </a:xfrm>
          <a:prstGeom prst="rect">
            <a:avLst/>
          </a:prstGeom>
          <a:noFill/>
          <a:ln w="9525">
            <a:noFill/>
            <a:miter lim="800000"/>
            <a:headEnd/>
            <a:tailEnd/>
          </a:ln>
        </p:spPr>
      </p:pic>
    </p:spTree>
  </p:cSld>
  <p:clrMapOvr>
    <a:masterClrMapping/>
  </p:clrMapOvr>
  <p:transition>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5"/>
                                        </p:tgtEl>
                                        <p:attrNameLst>
                                          <p:attrName>style.opacity</p:attrName>
                                        </p:attrNameLst>
                                      </p:cBhvr>
                                      <p:to>
                                        <p:strVal val="0.5"/>
                                      </p:to>
                                    </p:set>
                                    <p:animEffect filter="image" prLst="opacity: 0.5">
                                      <p:cBhvr rctx="IE">
                                        <p:cTn id="7" dur="indefinite"/>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9" presetClass="exit" presetSubtype="0" fill="hold" nodeType="clickEffect">
                                  <p:stCondLst>
                                    <p:cond delay="0"/>
                                  </p:stCondLst>
                                  <p:childTnLst>
                                    <p:animEffect transition="out" filter="dissolve">
                                      <p:cBhvr>
                                        <p:cTn id="15" dur="500"/>
                                        <p:tgtEl>
                                          <p:spTgt spid="5"/>
                                        </p:tgtEl>
                                      </p:cBhvr>
                                    </p:animEffect>
                                    <p:set>
                                      <p:cBhvr>
                                        <p:cTn id="16"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428625" y="285750"/>
            <a:ext cx="8229600" cy="857234"/>
          </a:xfrm>
        </p:spPr>
        <p:txBody>
          <a:bodyPr rtlCol="0">
            <a:normAutofit/>
          </a:bodyPr>
          <a:lstStyle/>
          <a:p>
            <a:pPr fontAlgn="auto">
              <a:spcAft>
                <a:spcPts val="0"/>
              </a:spcAft>
              <a:defRPr/>
            </a:pPr>
            <a:r>
              <a:rPr lang="fr-CA" dirty="0" err="1" smtClean="0">
                <a:solidFill>
                  <a:schemeClr val="tx1">
                    <a:lumMod val="75000"/>
                    <a:lumOff val="25000"/>
                  </a:schemeClr>
                </a:solidFill>
              </a:rPr>
              <a:t>Dweck</a:t>
            </a:r>
            <a:r>
              <a:rPr lang="fr-CA" dirty="0" smtClean="0">
                <a:solidFill>
                  <a:schemeClr val="tx1">
                    <a:lumMod val="75000"/>
                    <a:lumOff val="25000"/>
                  </a:schemeClr>
                </a:solidFill>
              </a:rPr>
              <a:t> </a:t>
            </a:r>
            <a:r>
              <a:rPr lang="fr-CA" dirty="0" err="1" smtClean="0">
                <a:solidFill>
                  <a:schemeClr val="tx1">
                    <a:lumMod val="75000"/>
                    <a:lumOff val="25000"/>
                  </a:schemeClr>
                </a:solidFill>
              </a:rPr>
              <a:t>Mindset</a:t>
            </a:r>
            <a:endParaRPr lang="fr-CA" dirty="0" smtClean="0">
              <a:solidFill>
                <a:schemeClr val="tx1">
                  <a:lumMod val="75000"/>
                  <a:lumOff val="25000"/>
                </a:schemeClr>
              </a:solidFill>
            </a:endParaRPr>
          </a:p>
        </p:txBody>
      </p:sp>
      <p:pic>
        <p:nvPicPr>
          <p:cNvPr id="3074" name="Picture 2"/>
          <p:cNvPicPr>
            <a:picLocks noChangeAspect="1" noChangeArrowheads="1"/>
          </p:cNvPicPr>
          <p:nvPr/>
        </p:nvPicPr>
        <p:blipFill>
          <a:blip r:embed="rId3" cstate="print"/>
          <a:srcRect/>
          <a:stretch>
            <a:fillRect/>
          </a:stretch>
        </p:blipFill>
        <p:spPr bwMode="auto">
          <a:xfrm>
            <a:off x="381000" y="1066800"/>
            <a:ext cx="4619625" cy="2686050"/>
          </a:xfrm>
          <a:prstGeom prst="rect">
            <a:avLst/>
          </a:prstGeom>
          <a:noFill/>
          <a:ln w="9525">
            <a:noFill/>
            <a:miter lim="800000"/>
            <a:headEnd/>
            <a:tailEnd/>
          </a:ln>
        </p:spPr>
      </p:pic>
      <p:pic>
        <p:nvPicPr>
          <p:cNvPr id="1026" name="Picture 2">
            <a:hlinkClick r:id="rId4"/>
          </p:cNvPr>
          <p:cNvPicPr>
            <a:picLocks noChangeAspect="1" noChangeArrowheads="1"/>
          </p:cNvPicPr>
          <p:nvPr/>
        </p:nvPicPr>
        <p:blipFill>
          <a:blip r:embed="rId5" cstate="print"/>
          <a:srcRect/>
          <a:stretch>
            <a:fillRect/>
          </a:stretch>
        </p:blipFill>
        <p:spPr bwMode="auto">
          <a:xfrm>
            <a:off x="3886200" y="3352800"/>
            <a:ext cx="5045407"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hlinkClick r:id="rId2"/>
          </p:cNvPr>
          <p:cNvPicPr>
            <a:picLocks noChangeAspect="1" noChangeArrowheads="1"/>
          </p:cNvPicPr>
          <p:nvPr/>
        </p:nvPicPr>
        <p:blipFill>
          <a:blip r:embed="rId3" cstate="print"/>
          <a:srcRect/>
          <a:stretch>
            <a:fillRect/>
          </a:stretch>
        </p:blipFill>
        <p:spPr bwMode="auto">
          <a:xfrm>
            <a:off x="3733800" y="1524000"/>
            <a:ext cx="4195051" cy="3018297"/>
          </a:xfrm>
          <a:prstGeom prst="rect">
            <a:avLst/>
          </a:prstGeom>
          <a:noFill/>
          <a:ln w="9525">
            <a:noFill/>
            <a:miter lim="800000"/>
            <a:headEnd/>
            <a:tailEnd/>
          </a:ln>
        </p:spPr>
      </p:pic>
      <p:sp>
        <p:nvSpPr>
          <p:cNvPr id="5" name="TextBox 4"/>
          <p:cNvSpPr txBox="1"/>
          <p:nvPr/>
        </p:nvSpPr>
        <p:spPr>
          <a:xfrm>
            <a:off x="990600" y="0"/>
            <a:ext cx="7239000" cy="1754326"/>
          </a:xfrm>
          <a:prstGeom prst="rect">
            <a:avLst/>
          </a:prstGeom>
          <a:noFill/>
        </p:spPr>
        <p:txBody>
          <a:bodyPr wrap="square" rtlCol="0">
            <a:spAutoFit/>
          </a:bodyPr>
          <a:lstStyle/>
          <a:p>
            <a:pPr algn="ctr"/>
            <a:r>
              <a:rPr lang="en-US" sz="4000" dirty="0" err="1" smtClean="0"/>
              <a:t>Connectivism</a:t>
            </a:r>
            <a:endParaRPr lang="en-US" sz="4000" dirty="0" smtClean="0"/>
          </a:p>
          <a:p>
            <a:pPr algn="ctr"/>
            <a:r>
              <a:rPr lang="en-US" sz="2800" dirty="0" smtClean="0"/>
              <a:t>(George Siemens and Stephen </a:t>
            </a:r>
            <a:r>
              <a:rPr lang="en-US" sz="2800" dirty="0" err="1" smtClean="0"/>
              <a:t>Downes</a:t>
            </a:r>
            <a:r>
              <a:rPr lang="en-US" sz="2800" dirty="0" smtClean="0"/>
              <a:t>)</a:t>
            </a:r>
          </a:p>
          <a:p>
            <a:pPr algn="ctr"/>
            <a:endParaRPr lang="en-US" sz="4000" dirty="0"/>
          </a:p>
        </p:txBody>
      </p:sp>
      <p:sp>
        <p:nvSpPr>
          <p:cNvPr id="6" name="TextBox 5"/>
          <p:cNvSpPr txBox="1"/>
          <p:nvPr/>
        </p:nvSpPr>
        <p:spPr>
          <a:xfrm>
            <a:off x="685800" y="4648200"/>
            <a:ext cx="8153400" cy="1938992"/>
          </a:xfrm>
          <a:prstGeom prst="rect">
            <a:avLst/>
          </a:prstGeom>
          <a:noFill/>
        </p:spPr>
        <p:txBody>
          <a:bodyPr wrap="square" rtlCol="0">
            <a:spAutoFit/>
          </a:bodyPr>
          <a:lstStyle/>
          <a:p>
            <a:r>
              <a:rPr lang="en-US" sz="2400" dirty="0" smtClean="0"/>
              <a:t>Learning occurs as part of a social network of many diverse connections and ties- </a:t>
            </a:r>
          </a:p>
          <a:p>
            <a:r>
              <a:rPr lang="en-US" sz="2400" dirty="0" smtClean="0"/>
              <a:t>Network made possible by various tools and technologies which are not as important as the connections made possible by them.</a:t>
            </a:r>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olor pencils academic presenta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Color pencils academic presentation</Template>
  <TotalTime>1734</TotalTime>
  <Words>383</Words>
  <Application>Microsoft Office PowerPoint</Application>
  <PresentationFormat>On-screen Show (4:3)</PresentationFormat>
  <Paragraphs>88</Paragraphs>
  <Slides>23</Slides>
  <Notes>4</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Color pencils academic presentation</vt:lpstr>
      <vt:lpstr>Re-Thinking Assessment </vt:lpstr>
      <vt:lpstr>Conversational Format Ideas Practical Examples  </vt:lpstr>
      <vt:lpstr>What does theory/research say? Assessment for Learning</vt:lpstr>
      <vt:lpstr>Alfie Kohn  Students who are graded are:</vt:lpstr>
      <vt:lpstr>Csikszentmihalyi’s Flow Concept</vt:lpstr>
      <vt:lpstr>Csikszentmihalyi’s Flow Concept</vt:lpstr>
      <vt:lpstr>Vygotsky - ZPD</vt:lpstr>
      <vt:lpstr>Dweck Mindset</vt:lpstr>
      <vt:lpstr>Slide 9</vt:lpstr>
      <vt:lpstr>Black and Wiliam</vt:lpstr>
      <vt:lpstr>So what is assessment?  </vt:lpstr>
      <vt:lpstr>Blending Theory</vt:lpstr>
      <vt:lpstr>Slide 13</vt:lpstr>
      <vt:lpstr>Slide 14</vt:lpstr>
      <vt:lpstr>Assess what we value! </vt:lpstr>
      <vt:lpstr>Types of Assessment </vt:lpstr>
      <vt:lpstr>Diagnostic</vt:lpstr>
      <vt:lpstr>Formative</vt:lpstr>
      <vt:lpstr>Peer/Self/Metacognitive</vt:lpstr>
      <vt:lpstr>Portfolios</vt:lpstr>
      <vt:lpstr>Other Sites</vt:lpstr>
      <vt:lpstr>Images</vt:lpstr>
      <vt:lpstr>Slide 23</vt:lpstr>
    </vt:vector>
  </TitlesOfParts>
  <Company>MICDS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ReThinking Assessment </dc:title>
  <dc:creator>MICDS Student</dc:creator>
  <cp:lastModifiedBy>Amy Scheer</cp:lastModifiedBy>
  <cp:revision>30</cp:revision>
  <dcterms:created xsi:type="dcterms:W3CDTF">2010-02-09T04:09:24Z</dcterms:created>
  <dcterms:modified xsi:type="dcterms:W3CDTF">2010-07-27T04:30:04Z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TC103814931033</vt:lpwstr>
  </property>
</Properties>
</file>